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88" r:id="rId3"/>
    <p:sldId id="289" r:id="rId4"/>
    <p:sldId id="290" r:id="rId5"/>
    <p:sldId id="291" r:id="rId6"/>
    <p:sldId id="293" r:id="rId7"/>
    <p:sldId id="263" r:id="rId8"/>
    <p:sldId id="260" r:id="rId9"/>
    <p:sldId id="285" r:id="rId10"/>
    <p:sldId id="265" r:id="rId11"/>
    <p:sldId id="286" r:id="rId12"/>
    <p:sldId id="270" r:id="rId13"/>
    <p:sldId id="274" r:id="rId14"/>
    <p:sldId id="271" r:id="rId15"/>
    <p:sldId id="275" r:id="rId16"/>
    <p:sldId id="278" r:id="rId17"/>
    <p:sldId id="279" r:id="rId18"/>
    <p:sldId id="280" r:id="rId19"/>
    <p:sldId id="282" r:id="rId20"/>
    <p:sldId id="283" r:id="rId21"/>
    <p:sldId id="281" r:id="rId22"/>
    <p:sldId id="284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60"/>
  </p:normalViewPr>
  <p:slideViewPr>
    <p:cSldViewPr>
      <p:cViewPr varScale="1">
        <p:scale>
          <a:sx n="99" d="100"/>
          <a:sy n="99" d="100"/>
        </p:scale>
        <p:origin x="3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B47BF-247C-49DF-8479-CBF98B06DE5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667B0B-F877-425E-BC3D-613BB47118C2}">
      <dgm:prSet phldrT="[Текст]"/>
      <dgm:spPr/>
      <dgm:t>
        <a:bodyPr/>
        <a:lstStyle/>
        <a:p>
          <a:endParaRPr lang="ru-RU" dirty="0"/>
        </a:p>
      </dgm:t>
    </dgm:pt>
    <dgm:pt modelId="{4178785A-F66C-419E-84ED-8A0A901E6A54}" type="parTrans" cxnId="{0A52F54F-0973-45E0-9838-0404E491F388}">
      <dgm:prSet/>
      <dgm:spPr/>
      <dgm:t>
        <a:bodyPr/>
        <a:lstStyle/>
        <a:p>
          <a:endParaRPr lang="ru-RU"/>
        </a:p>
      </dgm:t>
    </dgm:pt>
    <dgm:pt modelId="{8A186C86-5A48-4247-BB55-15F531E1A0C9}" type="sibTrans" cxnId="{0A52F54F-0973-45E0-9838-0404E491F388}">
      <dgm:prSet/>
      <dgm:spPr/>
      <dgm:t>
        <a:bodyPr/>
        <a:lstStyle/>
        <a:p>
          <a:endParaRPr lang="ru-RU" dirty="0"/>
        </a:p>
      </dgm:t>
    </dgm:pt>
    <dgm:pt modelId="{F71200B5-2146-4212-824B-CCA5330A04B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64CE1DD1-FC9C-4410-94BA-9A66CB399C5E}" type="parTrans" cxnId="{ED14CA71-5D4A-4D6B-A341-6393A0256B07}">
      <dgm:prSet/>
      <dgm:spPr/>
      <dgm:t>
        <a:bodyPr/>
        <a:lstStyle/>
        <a:p>
          <a:endParaRPr lang="ru-RU"/>
        </a:p>
      </dgm:t>
    </dgm:pt>
    <dgm:pt modelId="{05FD6D5E-4DE5-49A7-9488-89B299CF27AF}" type="sibTrans" cxnId="{ED14CA71-5D4A-4D6B-A341-6393A0256B07}">
      <dgm:prSet/>
      <dgm:spPr/>
      <dgm:t>
        <a:bodyPr/>
        <a:lstStyle/>
        <a:p>
          <a:endParaRPr lang="ru-RU"/>
        </a:p>
      </dgm:t>
    </dgm:pt>
    <dgm:pt modelId="{4196CDAF-290D-4399-86B9-4CFF13ED8453}">
      <dgm:prSet phldrT="[Текст]"/>
      <dgm:spPr/>
      <dgm:t>
        <a:bodyPr/>
        <a:lstStyle/>
        <a:p>
          <a:endParaRPr lang="ru-RU" dirty="0"/>
        </a:p>
      </dgm:t>
    </dgm:pt>
    <dgm:pt modelId="{B4A4FDB2-37AF-4400-8C52-1E247A63B084}" type="parTrans" cxnId="{F84D5760-9B3E-494D-8CAF-BA67ED6F6252}">
      <dgm:prSet/>
      <dgm:spPr/>
      <dgm:t>
        <a:bodyPr/>
        <a:lstStyle/>
        <a:p>
          <a:endParaRPr lang="ru-RU"/>
        </a:p>
      </dgm:t>
    </dgm:pt>
    <dgm:pt modelId="{4ED7B587-9BD5-4200-98CC-8018A9DC487D}" type="sibTrans" cxnId="{F84D5760-9B3E-494D-8CAF-BA67ED6F6252}">
      <dgm:prSet/>
      <dgm:spPr/>
      <dgm:t>
        <a:bodyPr/>
        <a:lstStyle/>
        <a:p>
          <a:endParaRPr lang="ru-RU" dirty="0"/>
        </a:p>
      </dgm:t>
    </dgm:pt>
    <dgm:pt modelId="{245160E6-F206-41D2-B09E-B8D2583F3F89}">
      <dgm:prSet phldrT="[Текст]"/>
      <dgm:spPr/>
      <dgm:t>
        <a:bodyPr/>
        <a:lstStyle/>
        <a:p>
          <a:endParaRPr lang="ru-RU" dirty="0"/>
        </a:p>
      </dgm:t>
    </dgm:pt>
    <dgm:pt modelId="{E3C23134-07EF-4EDD-B35D-172F5A5C0EB0}" type="parTrans" cxnId="{FEAC9785-11F0-4AC5-B185-41C3A4269571}">
      <dgm:prSet/>
      <dgm:spPr/>
      <dgm:t>
        <a:bodyPr/>
        <a:lstStyle/>
        <a:p>
          <a:endParaRPr lang="ru-RU"/>
        </a:p>
      </dgm:t>
    </dgm:pt>
    <dgm:pt modelId="{EBDFCF48-FEAC-4240-B60E-17EDE89247E5}" type="sibTrans" cxnId="{FEAC9785-11F0-4AC5-B185-41C3A4269571}">
      <dgm:prSet/>
      <dgm:spPr/>
      <dgm:t>
        <a:bodyPr/>
        <a:lstStyle/>
        <a:p>
          <a:endParaRPr lang="ru-RU"/>
        </a:p>
      </dgm:t>
    </dgm:pt>
    <dgm:pt modelId="{52B1AFCB-2989-4FA6-9F5B-B89A599C1A19}">
      <dgm:prSet phldrT="[Текст]"/>
      <dgm:spPr/>
      <dgm:t>
        <a:bodyPr/>
        <a:lstStyle/>
        <a:p>
          <a:endParaRPr lang="ru-RU" dirty="0"/>
        </a:p>
      </dgm:t>
    </dgm:pt>
    <dgm:pt modelId="{C8D5A106-AA9E-4D00-95EE-045BE6C259B0}" type="parTrans" cxnId="{F2D5572C-5820-4DA2-9125-5BB089128D8F}">
      <dgm:prSet/>
      <dgm:spPr/>
      <dgm:t>
        <a:bodyPr/>
        <a:lstStyle/>
        <a:p>
          <a:endParaRPr lang="ru-RU"/>
        </a:p>
      </dgm:t>
    </dgm:pt>
    <dgm:pt modelId="{0A3028CA-0335-4D6A-8A5D-4C030D25F05C}" type="sibTrans" cxnId="{F2D5572C-5820-4DA2-9125-5BB089128D8F}">
      <dgm:prSet/>
      <dgm:spPr/>
      <dgm:t>
        <a:bodyPr/>
        <a:lstStyle/>
        <a:p>
          <a:endParaRPr lang="ru-RU" dirty="0"/>
        </a:p>
      </dgm:t>
    </dgm:pt>
    <dgm:pt modelId="{0191F11F-CD6D-4DD3-BEA2-03107A2B004D}">
      <dgm:prSet phldrT="[Текст]"/>
      <dgm:spPr/>
      <dgm:t>
        <a:bodyPr/>
        <a:lstStyle/>
        <a:p>
          <a:endParaRPr lang="ru-RU" dirty="0"/>
        </a:p>
      </dgm:t>
    </dgm:pt>
    <dgm:pt modelId="{A9120DE6-2F33-45A6-9ED3-FB6C742C3857}" type="parTrans" cxnId="{2A00BE0A-E138-4D8D-917B-5607FB82EF65}">
      <dgm:prSet/>
      <dgm:spPr/>
      <dgm:t>
        <a:bodyPr/>
        <a:lstStyle/>
        <a:p>
          <a:endParaRPr lang="ru-RU"/>
        </a:p>
      </dgm:t>
    </dgm:pt>
    <dgm:pt modelId="{E864BBAB-3113-498D-9A74-B74F6A5CA0EF}" type="sibTrans" cxnId="{2A00BE0A-E138-4D8D-917B-5607FB82EF65}">
      <dgm:prSet/>
      <dgm:spPr/>
      <dgm:t>
        <a:bodyPr/>
        <a:lstStyle/>
        <a:p>
          <a:endParaRPr lang="ru-RU"/>
        </a:p>
      </dgm:t>
    </dgm:pt>
    <dgm:pt modelId="{AE20B1AC-51C1-41E0-82E7-C4248416EB33}" type="pres">
      <dgm:prSet presAssocID="{8F6B47BF-247C-49DF-8479-CBF98B06DE5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43C8F17-8A6A-4BE0-BC5C-23C75DEDBD2F}" type="pres">
      <dgm:prSet presAssocID="{CC667B0B-F877-425E-BC3D-613BB47118C2}" presName="composite" presStyleCnt="0"/>
      <dgm:spPr/>
      <dgm:t>
        <a:bodyPr/>
        <a:lstStyle/>
        <a:p>
          <a:endParaRPr lang="ru-RU"/>
        </a:p>
      </dgm:t>
    </dgm:pt>
    <dgm:pt modelId="{B369AEB5-F964-42F0-B212-4BF26901ABB3}" type="pres">
      <dgm:prSet presAssocID="{CC667B0B-F877-425E-BC3D-613BB47118C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923D2-230A-49F5-8B71-99BE86CC59C0}" type="pres">
      <dgm:prSet presAssocID="{CC667B0B-F877-425E-BC3D-613BB47118C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DCC0E-727A-4483-A102-279E45171D7E}" type="pres">
      <dgm:prSet presAssocID="{CC667B0B-F877-425E-BC3D-613BB47118C2}" presName="BalanceSpacing" presStyleCnt="0"/>
      <dgm:spPr/>
      <dgm:t>
        <a:bodyPr/>
        <a:lstStyle/>
        <a:p>
          <a:endParaRPr lang="ru-RU"/>
        </a:p>
      </dgm:t>
    </dgm:pt>
    <dgm:pt modelId="{DA0BC826-9D94-449D-87B7-98222C6D649D}" type="pres">
      <dgm:prSet presAssocID="{CC667B0B-F877-425E-BC3D-613BB47118C2}" presName="BalanceSpacing1" presStyleCnt="0"/>
      <dgm:spPr/>
      <dgm:t>
        <a:bodyPr/>
        <a:lstStyle/>
        <a:p>
          <a:endParaRPr lang="ru-RU"/>
        </a:p>
      </dgm:t>
    </dgm:pt>
    <dgm:pt modelId="{76A1A3E4-5F1A-493E-AEC6-50B94BFE5FF5}" type="pres">
      <dgm:prSet presAssocID="{8A186C86-5A48-4247-BB55-15F531E1A0C9}" presName="Accent1Text" presStyleLbl="node1" presStyleIdx="1" presStyleCnt="6"/>
      <dgm:spPr/>
      <dgm:t>
        <a:bodyPr/>
        <a:lstStyle/>
        <a:p>
          <a:endParaRPr lang="ru-RU"/>
        </a:p>
      </dgm:t>
    </dgm:pt>
    <dgm:pt modelId="{8DBD516B-84C6-466A-BD70-C1A7BA886546}" type="pres">
      <dgm:prSet presAssocID="{8A186C86-5A48-4247-BB55-15F531E1A0C9}" presName="spaceBetweenRectangles" presStyleCnt="0"/>
      <dgm:spPr/>
      <dgm:t>
        <a:bodyPr/>
        <a:lstStyle/>
        <a:p>
          <a:endParaRPr lang="ru-RU"/>
        </a:p>
      </dgm:t>
    </dgm:pt>
    <dgm:pt modelId="{401189C2-126F-4F13-87D6-B2D9F3B33009}" type="pres">
      <dgm:prSet presAssocID="{4196CDAF-290D-4399-86B9-4CFF13ED8453}" presName="composite" presStyleCnt="0"/>
      <dgm:spPr/>
      <dgm:t>
        <a:bodyPr/>
        <a:lstStyle/>
        <a:p>
          <a:endParaRPr lang="ru-RU"/>
        </a:p>
      </dgm:t>
    </dgm:pt>
    <dgm:pt modelId="{D163EE8C-6B84-4132-9124-3EFAC1628F6B}" type="pres">
      <dgm:prSet presAssocID="{4196CDAF-290D-4399-86B9-4CFF13ED845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86168-570A-4550-A867-0DC595B3560C}" type="pres">
      <dgm:prSet presAssocID="{4196CDAF-290D-4399-86B9-4CFF13ED845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E29F1-BB42-47BC-8F02-A4D02A02ADD8}" type="pres">
      <dgm:prSet presAssocID="{4196CDAF-290D-4399-86B9-4CFF13ED8453}" presName="BalanceSpacing" presStyleCnt="0"/>
      <dgm:spPr/>
      <dgm:t>
        <a:bodyPr/>
        <a:lstStyle/>
        <a:p>
          <a:endParaRPr lang="ru-RU"/>
        </a:p>
      </dgm:t>
    </dgm:pt>
    <dgm:pt modelId="{7E3A0E7C-5397-4994-B53E-527AD867B11C}" type="pres">
      <dgm:prSet presAssocID="{4196CDAF-290D-4399-86B9-4CFF13ED8453}" presName="BalanceSpacing1" presStyleCnt="0"/>
      <dgm:spPr/>
      <dgm:t>
        <a:bodyPr/>
        <a:lstStyle/>
        <a:p>
          <a:endParaRPr lang="ru-RU"/>
        </a:p>
      </dgm:t>
    </dgm:pt>
    <dgm:pt modelId="{259CA137-4584-4F48-8778-CF0B38DEA42B}" type="pres">
      <dgm:prSet presAssocID="{4ED7B587-9BD5-4200-98CC-8018A9DC487D}" presName="Accent1Text" presStyleLbl="node1" presStyleIdx="3" presStyleCnt="6"/>
      <dgm:spPr/>
      <dgm:t>
        <a:bodyPr/>
        <a:lstStyle/>
        <a:p>
          <a:endParaRPr lang="ru-RU"/>
        </a:p>
      </dgm:t>
    </dgm:pt>
    <dgm:pt modelId="{6AF020D7-E5FC-4FEE-A22A-8D753F53E082}" type="pres">
      <dgm:prSet presAssocID="{4ED7B587-9BD5-4200-98CC-8018A9DC487D}" presName="spaceBetweenRectangles" presStyleCnt="0"/>
      <dgm:spPr/>
      <dgm:t>
        <a:bodyPr/>
        <a:lstStyle/>
        <a:p>
          <a:endParaRPr lang="ru-RU"/>
        </a:p>
      </dgm:t>
    </dgm:pt>
    <dgm:pt modelId="{766F8DDE-ED79-4F18-8E02-88D3A7ABD676}" type="pres">
      <dgm:prSet presAssocID="{52B1AFCB-2989-4FA6-9F5B-B89A599C1A19}" presName="composite" presStyleCnt="0"/>
      <dgm:spPr/>
      <dgm:t>
        <a:bodyPr/>
        <a:lstStyle/>
        <a:p>
          <a:endParaRPr lang="ru-RU"/>
        </a:p>
      </dgm:t>
    </dgm:pt>
    <dgm:pt modelId="{E3430953-BC79-4B61-919B-495B33A1EFC2}" type="pres">
      <dgm:prSet presAssocID="{52B1AFCB-2989-4FA6-9F5B-B89A599C1A1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25C48-FFAC-4DEF-AA51-36BED64E0D6B}" type="pres">
      <dgm:prSet presAssocID="{52B1AFCB-2989-4FA6-9F5B-B89A599C1A1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013A8-0B2D-40E6-BE9D-E73124436448}" type="pres">
      <dgm:prSet presAssocID="{52B1AFCB-2989-4FA6-9F5B-B89A599C1A19}" presName="BalanceSpacing" presStyleCnt="0"/>
      <dgm:spPr/>
      <dgm:t>
        <a:bodyPr/>
        <a:lstStyle/>
        <a:p>
          <a:endParaRPr lang="ru-RU"/>
        </a:p>
      </dgm:t>
    </dgm:pt>
    <dgm:pt modelId="{4291F6DD-5EB7-4009-9AA4-A6FB5438F715}" type="pres">
      <dgm:prSet presAssocID="{52B1AFCB-2989-4FA6-9F5B-B89A599C1A19}" presName="BalanceSpacing1" presStyleCnt="0"/>
      <dgm:spPr/>
      <dgm:t>
        <a:bodyPr/>
        <a:lstStyle/>
        <a:p>
          <a:endParaRPr lang="ru-RU"/>
        </a:p>
      </dgm:t>
    </dgm:pt>
    <dgm:pt modelId="{DDF6C1EF-129F-40F1-ABEF-8803FFF03446}" type="pres">
      <dgm:prSet presAssocID="{0A3028CA-0335-4D6A-8A5D-4C030D25F05C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D14CA71-5D4A-4D6B-A341-6393A0256B07}" srcId="{CC667B0B-F877-425E-BC3D-613BB47118C2}" destId="{F71200B5-2146-4212-824B-CCA5330A04B5}" srcOrd="0" destOrd="0" parTransId="{64CE1DD1-FC9C-4410-94BA-9A66CB399C5E}" sibTransId="{05FD6D5E-4DE5-49A7-9488-89B299CF27AF}"/>
    <dgm:cxn modelId="{0A52F54F-0973-45E0-9838-0404E491F388}" srcId="{8F6B47BF-247C-49DF-8479-CBF98B06DE5D}" destId="{CC667B0B-F877-425E-BC3D-613BB47118C2}" srcOrd="0" destOrd="0" parTransId="{4178785A-F66C-419E-84ED-8A0A901E6A54}" sibTransId="{8A186C86-5A48-4247-BB55-15F531E1A0C9}"/>
    <dgm:cxn modelId="{F84D5760-9B3E-494D-8CAF-BA67ED6F6252}" srcId="{8F6B47BF-247C-49DF-8479-CBF98B06DE5D}" destId="{4196CDAF-290D-4399-86B9-4CFF13ED8453}" srcOrd="1" destOrd="0" parTransId="{B4A4FDB2-37AF-4400-8C52-1E247A63B084}" sibTransId="{4ED7B587-9BD5-4200-98CC-8018A9DC487D}"/>
    <dgm:cxn modelId="{B839145E-0B7F-4039-8A4A-E16524404205}" type="presOf" srcId="{4196CDAF-290D-4399-86B9-4CFF13ED8453}" destId="{D163EE8C-6B84-4132-9124-3EFAC1628F6B}" srcOrd="0" destOrd="0" presId="urn:microsoft.com/office/officeart/2008/layout/AlternatingHexagons"/>
    <dgm:cxn modelId="{F8933088-01A5-4B11-BC0E-7236E677B861}" type="presOf" srcId="{0191F11F-CD6D-4DD3-BEA2-03107A2B004D}" destId="{35925C48-FFAC-4DEF-AA51-36BED64E0D6B}" srcOrd="0" destOrd="0" presId="urn:microsoft.com/office/officeart/2008/layout/AlternatingHexagons"/>
    <dgm:cxn modelId="{ABE05F50-126C-4549-AF11-2B90DBC14C9D}" type="presOf" srcId="{8A186C86-5A48-4247-BB55-15F531E1A0C9}" destId="{76A1A3E4-5F1A-493E-AEC6-50B94BFE5FF5}" srcOrd="0" destOrd="0" presId="urn:microsoft.com/office/officeart/2008/layout/AlternatingHexagons"/>
    <dgm:cxn modelId="{98D719A9-113F-4C52-88AB-227021945949}" type="presOf" srcId="{52B1AFCB-2989-4FA6-9F5B-B89A599C1A19}" destId="{E3430953-BC79-4B61-919B-495B33A1EFC2}" srcOrd="0" destOrd="0" presId="urn:microsoft.com/office/officeart/2008/layout/AlternatingHexagons"/>
    <dgm:cxn modelId="{E5D39FA9-AAC0-492F-AA21-E9A7759F0B1A}" type="presOf" srcId="{8F6B47BF-247C-49DF-8479-CBF98B06DE5D}" destId="{AE20B1AC-51C1-41E0-82E7-C4248416EB33}" srcOrd="0" destOrd="0" presId="urn:microsoft.com/office/officeart/2008/layout/AlternatingHexagons"/>
    <dgm:cxn modelId="{2A00BE0A-E138-4D8D-917B-5607FB82EF65}" srcId="{52B1AFCB-2989-4FA6-9F5B-B89A599C1A19}" destId="{0191F11F-CD6D-4DD3-BEA2-03107A2B004D}" srcOrd="0" destOrd="0" parTransId="{A9120DE6-2F33-45A6-9ED3-FB6C742C3857}" sibTransId="{E864BBAB-3113-498D-9A74-B74F6A5CA0EF}"/>
    <dgm:cxn modelId="{33179F10-F0D5-4554-9984-F3C056A9AFB9}" type="presOf" srcId="{0A3028CA-0335-4D6A-8A5D-4C030D25F05C}" destId="{DDF6C1EF-129F-40F1-ABEF-8803FFF03446}" srcOrd="0" destOrd="0" presId="urn:microsoft.com/office/officeart/2008/layout/AlternatingHexagons"/>
    <dgm:cxn modelId="{E753A599-EE31-4301-9C42-2DC3E503E441}" type="presOf" srcId="{245160E6-F206-41D2-B09E-B8D2583F3F89}" destId="{DDD86168-570A-4550-A867-0DC595B3560C}" srcOrd="0" destOrd="0" presId="urn:microsoft.com/office/officeart/2008/layout/AlternatingHexagons"/>
    <dgm:cxn modelId="{9316B2BA-4FAB-4FC7-947D-FC259DD2A232}" type="presOf" srcId="{F71200B5-2146-4212-824B-CCA5330A04B5}" destId="{E88923D2-230A-49F5-8B71-99BE86CC59C0}" srcOrd="0" destOrd="0" presId="urn:microsoft.com/office/officeart/2008/layout/AlternatingHexagons"/>
    <dgm:cxn modelId="{F2D5572C-5820-4DA2-9125-5BB089128D8F}" srcId="{8F6B47BF-247C-49DF-8479-CBF98B06DE5D}" destId="{52B1AFCB-2989-4FA6-9F5B-B89A599C1A19}" srcOrd="2" destOrd="0" parTransId="{C8D5A106-AA9E-4D00-95EE-045BE6C259B0}" sibTransId="{0A3028CA-0335-4D6A-8A5D-4C030D25F05C}"/>
    <dgm:cxn modelId="{FEAC9785-11F0-4AC5-B185-41C3A4269571}" srcId="{4196CDAF-290D-4399-86B9-4CFF13ED8453}" destId="{245160E6-F206-41D2-B09E-B8D2583F3F89}" srcOrd="0" destOrd="0" parTransId="{E3C23134-07EF-4EDD-B35D-172F5A5C0EB0}" sibTransId="{EBDFCF48-FEAC-4240-B60E-17EDE89247E5}"/>
    <dgm:cxn modelId="{24AC4AAB-7B59-4169-9470-133FA4438F5D}" type="presOf" srcId="{CC667B0B-F877-425E-BC3D-613BB47118C2}" destId="{B369AEB5-F964-42F0-B212-4BF26901ABB3}" srcOrd="0" destOrd="0" presId="urn:microsoft.com/office/officeart/2008/layout/AlternatingHexagons"/>
    <dgm:cxn modelId="{F176FA13-435A-4D45-9C66-39C7CBC25EF8}" type="presOf" srcId="{4ED7B587-9BD5-4200-98CC-8018A9DC487D}" destId="{259CA137-4584-4F48-8778-CF0B38DEA42B}" srcOrd="0" destOrd="0" presId="urn:microsoft.com/office/officeart/2008/layout/AlternatingHexagons"/>
    <dgm:cxn modelId="{B6A0B5E5-CC46-48B1-89C7-38995C051393}" type="presParOf" srcId="{AE20B1AC-51C1-41E0-82E7-C4248416EB33}" destId="{B43C8F17-8A6A-4BE0-BC5C-23C75DEDBD2F}" srcOrd="0" destOrd="0" presId="urn:microsoft.com/office/officeart/2008/layout/AlternatingHexagons"/>
    <dgm:cxn modelId="{5562F387-D6BA-45F2-A274-3B542A82B863}" type="presParOf" srcId="{B43C8F17-8A6A-4BE0-BC5C-23C75DEDBD2F}" destId="{B369AEB5-F964-42F0-B212-4BF26901ABB3}" srcOrd="0" destOrd="0" presId="urn:microsoft.com/office/officeart/2008/layout/AlternatingHexagons"/>
    <dgm:cxn modelId="{A8E28AD5-B04D-40B0-8028-47892B79F130}" type="presParOf" srcId="{B43C8F17-8A6A-4BE0-BC5C-23C75DEDBD2F}" destId="{E88923D2-230A-49F5-8B71-99BE86CC59C0}" srcOrd="1" destOrd="0" presId="urn:microsoft.com/office/officeart/2008/layout/AlternatingHexagons"/>
    <dgm:cxn modelId="{8443AB28-4F47-4D70-AF2E-3C54793B0953}" type="presParOf" srcId="{B43C8F17-8A6A-4BE0-BC5C-23C75DEDBD2F}" destId="{FDCDCC0E-727A-4483-A102-279E45171D7E}" srcOrd="2" destOrd="0" presId="urn:microsoft.com/office/officeart/2008/layout/AlternatingHexagons"/>
    <dgm:cxn modelId="{C1061F38-E9F8-49C5-B2A2-2D0CDA5D912F}" type="presParOf" srcId="{B43C8F17-8A6A-4BE0-BC5C-23C75DEDBD2F}" destId="{DA0BC826-9D94-449D-87B7-98222C6D649D}" srcOrd="3" destOrd="0" presId="urn:microsoft.com/office/officeart/2008/layout/AlternatingHexagons"/>
    <dgm:cxn modelId="{74148F17-9A71-4706-99DE-F1B88C9F4CE1}" type="presParOf" srcId="{B43C8F17-8A6A-4BE0-BC5C-23C75DEDBD2F}" destId="{76A1A3E4-5F1A-493E-AEC6-50B94BFE5FF5}" srcOrd="4" destOrd="0" presId="urn:microsoft.com/office/officeart/2008/layout/AlternatingHexagons"/>
    <dgm:cxn modelId="{2EB9D203-B7D0-4C47-8F66-58E55D9471B3}" type="presParOf" srcId="{AE20B1AC-51C1-41E0-82E7-C4248416EB33}" destId="{8DBD516B-84C6-466A-BD70-C1A7BA886546}" srcOrd="1" destOrd="0" presId="urn:microsoft.com/office/officeart/2008/layout/AlternatingHexagons"/>
    <dgm:cxn modelId="{E87045A9-154B-4109-B372-5F8CE99C22A1}" type="presParOf" srcId="{AE20B1AC-51C1-41E0-82E7-C4248416EB33}" destId="{401189C2-126F-4F13-87D6-B2D9F3B33009}" srcOrd="2" destOrd="0" presId="urn:microsoft.com/office/officeart/2008/layout/AlternatingHexagons"/>
    <dgm:cxn modelId="{4505F895-0460-4FB5-A7F8-4CBCF71E452A}" type="presParOf" srcId="{401189C2-126F-4F13-87D6-B2D9F3B33009}" destId="{D163EE8C-6B84-4132-9124-3EFAC1628F6B}" srcOrd="0" destOrd="0" presId="urn:microsoft.com/office/officeart/2008/layout/AlternatingHexagons"/>
    <dgm:cxn modelId="{868B953E-26AD-4E5E-AC19-CBFD9A23A17E}" type="presParOf" srcId="{401189C2-126F-4F13-87D6-B2D9F3B33009}" destId="{DDD86168-570A-4550-A867-0DC595B3560C}" srcOrd="1" destOrd="0" presId="urn:microsoft.com/office/officeart/2008/layout/AlternatingHexagons"/>
    <dgm:cxn modelId="{91219432-B058-4084-AF64-9CEE23DEF45F}" type="presParOf" srcId="{401189C2-126F-4F13-87D6-B2D9F3B33009}" destId="{C50E29F1-BB42-47BC-8F02-A4D02A02ADD8}" srcOrd="2" destOrd="0" presId="urn:microsoft.com/office/officeart/2008/layout/AlternatingHexagons"/>
    <dgm:cxn modelId="{1AFFBF4F-39FE-4FA9-B925-29E6B46DB093}" type="presParOf" srcId="{401189C2-126F-4F13-87D6-B2D9F3B33009}" destId="{7E3A0E7C-5397-4994-B53E-527AD867B11C}" srcOrd="3" destOrd="0" presId="urn:microsoft.com/office/officeart/2008/layout/AlternatingHexagons"/>
    <dgm:cxn modelId="{BFF6C049-8953-4C81-9870-09F58DA82C66}" type="presParOf" srcId="{401189C2-126F-4F13-87D6-B2D9F3B33009}" destId="{259CA137-4584-4F48-8778-CF0B38DEA42B}" srcOrd="4" destOrd="0" presId="urn:microsoft.com/office/officeart/2008/layout/AlternatingHexagons"/>
    <dgm:cxn modelId="{7A9C9D1D-1D4A-4056-BFD7-5E4C489803FD}" type="presParOf" srcId="{AE20B1AC-51C1-41E0-82E7-C4248416EB33}" destId="{6AF020D7-E5FC-4FEE-A22A-8D753F53E082}" srcOrd="3" destOrd="0" presId="urn:microsoft.com/office/officeart/2008/layout/AlternatingHexagons"/>
    <dgm:cxn modelId="{9937F20D-230B-45DD-A6D4-A2E48CB93D6A}" type="presParOf" srcId="{AE20B1AC-51C1-41E0-82E7-C4248416EB33}" destId="{766F8DDE-ED79-4F18-8E02-88D3A7ABD676}" srcOrd="4" destOrd="0" presId="urn:microsoft.com/office/officeart/2008/layout/AlternatingHexagons"/>
    <dgm:cxn modelId="{ECB3F3F1-9C35-4818-8882-B15151FA1970}" type="presParOf" srcId="{766F8DDE-ED79-4F18-8E02-88D3A7ABD676}" destId="{E3430953-BC79-4B61-919B-495B33A1EFC2}" srcOrd="0" destOrd="0" presId="urn:microsoft.com/office/officeart/2008/layout/AlternatingHexagons"/>
    <dgm:cxn modelId="{30A53E09-653F-4795-9888-C86713F7A09C}" type="presParOf" srcId="{766F8DDE-ED79-4F18-8E02-88D3A7ABD676}" destId="{35925C48-FFAC-4DEF-AA51-36BED64E0D6B}" srcOrd="1" destOrd="0" presId="urn:microsoft.com/office/officeart/2008/layout/AlternatingHexagons"/>
    <dgm:cxn modelId="{9C951F53-5629-46AD-AE4A-EBED1CD51610}" type="presParOf" srcId="{766F8DDE-ED79-4F18-8E02-88D3A7ABD676}" destId="{4CB013A8-0B2D-40E6-BE9D-E73124436448}" srcOrd="2" destOrd="0" presId="urn:microsoft.com/office/officeart/2008/layout/AlternatingHexagons"/>
    <dgm:cxn modelId="{C667808E-8A6E-437D-84C5-AF8B50975E35}" type="presParOf" srcId="{766F8DDE-ED79-4F18-8E02-88D3A7ABD676}" destId="{4291F6DD-5EB7-4009-9AA4-A6FB5438F715}" srcOrd="3" destOrd="0" presId="urn:microsoft.com/office/officeart/2008/layout/AlternatingHexagons"/>
    <dgm:cxn modelId="{FBC56F6F-9F61-47BA-B8E0-4164256AD4C3}" type="presParOf" srcId="{766F8DDE-ED79-4F18-8E02-88D3A7ABD676}" destId="{DDF6C1EF-129F-40F1-ABEF-8803FFF0344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F845D-57F4-43DE-99E1-9234D853F128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B9D8FC-48DD-46C9-B375-E3BCF3941E9E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АО «НПП «Звезда» им. академика </a:t>
          </a:r>
          <a:r>
            <a:rPr lang="ru-RU" sz="1100" b="1" i="0" u="none" dirty="0" err="1" smtClean="0">
              <a:latin typeface="+mn-lt"/>
            </a:rPr>
            <a:t>Г.И.Северина</a:t>
          </a:r>
          <a:r>
            <a:rPr lang="ru-RU" sz="1100" b="1" i="0" u="none" dirty="0" smtClean="0">
              <a:latin typeface="+mn-lt"/>
            </a:rPr>
            <a:t>» </a:t>
          </a:r>
          <a:endParaRPr lang="ru-RU" sz="1100" b="1" dirty="0">
            <a:latin typeface="+mn-lt"/>
          </a:endParaRPr>
        </a:p>
      </dgm:t>
    </dgm:pt>
    <dgm:pt modelId="{06560602-63C7-4E18-9E10-61B1A2150953}" type="parTrans" cxnId="{1BC008E8-4ACD-40A1-86E9-6DA242B82C13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8D1A92F0-6021-4C08-A1C2-6D28B01E5A7B}" type="sibTrans" cxnId="{1BC008E8-4ACD-40A1-86E9-6DA242B82C13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59EABE0E-5E43-45E3-91DA-C77B976C29F9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АО «</a:t>
          </a:r>
          <a:r>
            <a:rPr lang="ru-RU" sz="1100" b="1" i="0" u="none" dirty="0" err="1" smtClean="0">
              <a:latin typeface="+mn-lt"/>
            </a:rPr>
            <a:t>ХелиВерт</a:t>
          </a:r>
          <a:r>
            <a:rPr lang="ru-RU" sz="1100" b="1" i="0" u="none" dirty="0" smtClean="0">
              <a:latin typeface="+mn-lt"/>
            </a:rPr>
            <a:t>»</a:t>
          </a:r>
          <a:endParaRPr lang="ru-RU" sz="1100" b="1" dirty="0">
            <a:latin typeface="+mn-lt"/>
          </a:endParaRPr>
        </a:p>
      </dgm:t>
    </dgm:pt>
    <dgm:pt modelId="{2B9D8FC0-6B82-4FB7-972E-BAE786255774}" type="parTrans" cxnId="{299F7F05-02E2-4C00-BFFF-0902AFCFF51F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76560815-6FDD-4C54-A217-FD7B0390175D}" type="sibTrans" cxnId="{299F7F05-02E2-4C00-BFFF-0902AFCFF51F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CA2F2492-887E-42B8-99EC-49E264F6D76A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ЗАО «</a:t>
          </a:r>
          <a:r>
            <a:rPr lang="ru-RU" sz="1100" b="1" i="0" u="none" dirty="0" err="1" smtClean="0">
              <a:latin typeface="+mn-lt"/>
            </a:rPr>
            <a:t>Весоизмерительная</a:t>
          </a:r>
          <a:r>
            <a:rPr lang="ru-RU" sz="1100" b="1" i="0" u="none" dirty="0" smtClean="0">
              <a:latin typeface="+mn-lt"/>
            </a:rPr>
            <a:t> компания «</a:t>
          </a:r>
          <a:r>
            <a:rPr lang="ru-RU" sz="1100" b="1" i="0" u="none" dirty="0" err="1" smtClean="0">
              <a:latin typeface="+mn-lt"/>
            </a:rPr>
            <a:t>Тензо</a:t>
          </a:r>
          <a:r>
            <a:rPr lang="ru-RU" sz="1100" b="1" i="0" u="none" dirty="0" smtClean="0">
              <a:latin typeface="+mn-lt"/>
            </a:rPr>
            <a:t> - М» </a:t>
          </a:r>
          <a:endParaRPr lang="ru-RU" sz="1100" b="1" dirty="0">
            <a:latin typeface="+mn-lt"/>
          </a:endParaRPr>
        </a:p>
      </dgm:t>
    </dgm:pt>
    <dgm:pt modelId="{EF60EEDC-23F6-45D5-A816-62EA9ADC9743}" type="parTrans" cxnId="{B305D150-14CF-47AF-9A26-25781866D160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FC13C1E9-708C-45D6-86B5-CAB29219E953}" type="sibTrans" cxnId="{B305D150-14CF-47AF-9A26-25781866D160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667AA8F8-80EA-4862-888E-F29E1F030AA3}">
      <dgm:prSet custT="1"/>
      <dgm:spPr/>
      <dgm:t>
        <a:bodyPr/>
        <a:lstStyle/>
        <a:p>
          <a:pPr algn="ctr"/>
          <a:r>
            <a:rPr lang="ru-RU" sz="1100" b="1" i="0" u="none" smtClean="0">
              <a:latin typeface="+mn-lt"/>
            </a:rPr>
            <a:t>Машиностроительная компания «АТЕСИ» </a:t>
          </a:r>
          <a:endParaRPr lang="ru-RU" sz="1100" b="1">
            <a:latin typeface="+mn-lt"/>
          </a:endParaRPr>
        </a:p>
      </dgm:t>
    </dgm:pt>
    <dgm:pt modelId="{E85A836C-FAF0-4AE3-8B6E-424563B99BDD}" type="parTrans" cxnId="{3ED59FDD-6427-44EE-875E-5778B168F4B2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3A28D18D-664F-4CD8-86EE-C2962B73D967}" type="sibTrans" cxnId="{3ED59FDD-6427-44EE-875E-5778B168F4B2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B0A55689-AE80-4F92-B089-B95A83BE967D}">
      <dgm:prSet custT="1"/>
      <dgm:spPr/>
      <dgm:t>
        <a:bodyPr/>
        <a:lstStyle/>
        <a:p>
          <a:pPr algn="ctr"/>
          <a:r>
            <a:rPr lang="ru-RU" sz="1100" b="1" i="0" u="none" smtClean="0">
              <a:latin typeface="+mn-lt"/>
            </a:rPr>
            <a:t>АО «Люберецкий завод Монтажавтоматика»</a:t>
          </a:r>
          <a:endParaRPr lang="ru-RU" sz="1100" b="1">
            <a:latin typeface="+mn-lt"/>
          </a:endParaRPr>
        </a:p>
      </dgm:t>
    </dgm:pt>
    <dgm:pt modelId="{6656B25B-B230-44B5-B5F8-88A8569DE59C}" type="parTrans" cxnId="{168CB81F-BEA5-47ED-8E6B-942FDBCC5288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15405E71-5067-419B-8C1C-8DD554353D22}" type="sibTrans" cxnId="{168CB81F-BEA5-47ED-8E6B-942FDBCC5288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1ACDE3D4-F478-4645-BC4E-E12063D0765B}">
      <dgm:prSet custT="1"/>
      <dgm:spPr/>
      <dgm:t>
        <a:bodyPr/>
        <a:lstStyle/>
        <a:p>
          <a:pPr algn="ctr"/>
          <a:r>
            <a:rPr lang="ru-RU" sz="1000" b="1" i="0" u="none" dirty="0" smtClean="0">
              <a:latin typeface="+mn-lt"/>
            </a:rPr>
            <a:t>Филиал ОАО «</a:t>
          </a:r>
          <a:r>
            <a:rPr lang="ru-RU" sz="1000" b="1" i="0" u="none" dirty="0" err="1" smtClean="0">
              <a:latin typeface="+mn-lt"/>
            </a:rPr>
            <a:t>Мостострой</a:t>
          </a:r>
          <a:r>
            <a:rPr lang="ru-RU" sz="1000" b="1" i="0" u="none" dirty="0" smtClean="0">
              <a:latin typeface="+mn-lt"/>
            </a:rPr>
            <a:t> индустрия» Люберецкий завод мостостроительного оборудования</a:t>
          </a:r>
          <a:endParaRPr lang="ru-RU" sz="1000" b="1" dirty="0">
            <a:latin typeface="+mn-lt"/>
          </a:endParaRPr>
        </a:p>
      </dgm:t>
    </dgm:pt>
    <dgm:pt modelId="{D80A5A20-D480-4FB7-BDAB-7B1443C9C044}" type="parTrans" cxnId="{E575CF90-7D05-4AE5-BC30-10265DA78930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E3138C46-41C6-4519-AD01-6962E1AE3D84}" type="sibTrans" cxnId="{E575CF90-7D05-4AE5-BC30-10265DA78930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211A64FD-8F2A-40F4-AFFC-3C218C139AC7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Научно-промышленная фирма «ТРЭКОЛ»</a:t>
          </a:r>
          <a:endParaRPr lang="ru-RU" sz="1100" b="1" dirty="0">
            <a:latin typeface="+mn-lt"/>
          </a:endParaRPr>
        </a:p>
      </dgm:t>
    </dgm:pt>
    <dgm:pt modelId="{699244FE-E7F5-4B17-9D0F-5D11FF23F005}" type="parTrans" cxnId="{A5687D64-056A-46E2-9B10-2B59C19702EF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B26EC22B-7390-4017-B334-95C736EE24DF}" type="sibTrans" cxnId="{A5687D64-056A-46E2-9B10-2B59C19702EF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A8EBA13F-A562-4C65-89CE-0EC8FB50F208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ООО «НПФ </a:t>
          </a:r>
          <a:r>
            <a:rPr lang="ru-RU" sz="1100" b="1" i="0" u="none" dirty="0" err="1" smtClean="0">
              <a:latin typeface="+mn-lt"/>
            </a:rPr>
            <a:t>Техэнергокомплекс</a:t>
          </a:r>
          <a:r>
            <a:rPr lang="ru-RU" sz="1100" b="1" i="0" u="none" dirty="0" smtClean="0">
              <a:latin typeface="+mn-lt"/>
            </a:rPr>
            <a:t>»</a:t>
          </a:r>
          <a:endParaRPr lang="ru-RU" sz="1100" b="1" dirty="0">
            <a:latin typeface="+mn-lt"/>
          </a:endParaRPr>
        </a:p>
      </dgm:t>
    </dgm:pt>
    <dgm:pt modelId="{74B0332A-B104-4006-95BA-F96C5BC921A2}" type="parTrans" cxnId="{53F7DCCB-3E68-425B-AE0C-34831F0538C8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DF52BCE2-92B2-46BE-B637-C768015460F8}" type="sibTrans" cxnId="{53F7DCCB-3E68-425B-AE0C-34831F0538C8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889EEB7B-510B-4735-B789-64A6F2E4663C}">
      <dgm:prSet custT="1"/>
      <dgm:spPr/>
      <dgm:t>
        <a:bodyPr/>
        <a:lstStyle/>
        <a:p>
          <a:pPr algn="ctr"/>
          <a:r>
            <a:rPr lang="ru-RU" sz="1100" b="1" i="0" u="none" smtClean="0">
              <a:latin typeface="+mn-lt"/>
            </a:rPr>
            <a:t>ООО «РПК «ЛазерСтиль» </a:t>
          </a:r>
          <a:endParaRPr lang="ru-RU" sz="1100" b="1">
            <a:latin typeface="+mn-lt"/>
          </a:endParaRPr>
        </a:p>
      </dgm:t>
    </dgm:pt>
    <dgm:pt modelId="{DC91A78F-45E4-4BE6-B5F2-067EB3C8F218}" type="parTrans" cxnId="{D855F3E9-B6C9-48EA-8AF2-79367AA21AF5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00F97E75-6B43-4B9B-B00D-8AF6C63C5F69}" type="sibTrans" cxnId="{D855F3E9-B6C9-48EA-8AF2-79367AA21AF5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A6F82813-5636-49F7-BEE7-A62F1F1ECB18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ООО «РГ-групп»</a:t>
          </a:r>
          <a:endParaRPr lang="ru-RU" sz="1100" b="1" dirty="0">
            <a:latin typeface="+mn-lt"/>
          </a:endParaRPr>
        </a:p>
      </dgm:t>
    </dgm:pt>
    <dgm:pt modelId="{F7C29E38-746F-4250-802B-F97082F61B4F}" type="parTrans" cxnId="{4830DDAA-74F4-45C3-8D36-56CB2CDF24B1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03E8364E-BC86-4797-8955-35366369FB5B}" type="sibTrans" cxnId="{4830DDAA-74F4-45C3-8D36-56CB2CDF24B1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7C06CCA7-5534-44E0-9C95-AB0A294CD878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АО «НПО ЭНЕРГОКОНТРАКТ»</a:t>
          </a:r>
          <a:endParaRPr lang="ru-RU" sz="1100" b="1" dirty="0">
            <a:latin typeface="+mn-lt"/>
          </a:endParaRPr>
        </a:p>
      </dgm:t>
    </dgm:pt>
    <dgm:pt modelId="{691FA4F8-5CE8-440C-956F-A3228EF1D634}" type="parTrans" cxnId="{43F19A4E-C48E-44A2-AC0F-812CEB33E01C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690FDAD6-021B-4423-AA34-D6A9E0246F06}" type="sibTrans" cxnId="{43F19A4E-C48E-44A2-AC0F-812CEB33E01C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193BA263-BC8E-47B5-A292-CB9FC7470F64}">
      <dgm:prSet custT="1"/>
      <dgm:spPr/>
      <dgm:t>
        <a:bodyPr/>
        <a:lstStyle/>
        <a:p>
          <a:pPr algn="ctr"/>
          <a:r>
            <a:rPr lang="ru-RU" sz="1100" b="1" i="0" u="none" smtClean="0">
              <a:latin typeface="+mn-lt"/>
            </a:rPr>
            <a:t>ООО «Пехорский текстиль» </a:t>
          </a:r>
          <a:endParaRPr lang="ru-RU" sz="1100" b="1">
            <a:latin typeface="+mn-lt"/>
          </a:endParaRPr>
        </a:p>
      </dgm:t>
    </dgm:pt>
    <dgm:pt modelId="{B3DBEFF6-D100-48D3-89A4-BD0A1455DD55}" type="parTrans" cxnId="{96A8EAD5-128A-47FF-A1B4-BDE7E1852BB2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14BDC5AD-9923-4245-BF35-63AB87762776}" type="sibTrans" cxnId="{96A8EAD5-128A-47FF-A1B4-BDE7E1852BB2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9D848D84-4D3F-4B8A-8755-781D3AF18C15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ООО ТО «Монолит» </a:t>
          </a:r>
          <a:endParaRPr lang="ru-RU" sz="1100" b="1" dirty="0">
            <a:latin typeface="+mn-lt"/>
          </a:endParaRPr>
        </a:p>
      </dgm:t>
    </dgm:pt>
    <dgm:pt modelId="{8643E3A6-E50C-4EAD-AD7E-8FA523288E22}" type="parTrans" cxnId="{2B6FF143-44D3-4D3A-909D-0208B1386939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A0AA6E81-D762-44E5-8578-E16672D18201}" type="sibTrans" cxnId="{2B6FF143-44D3-4D3A-909D-0208B1386939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D7A6385D-0B98-439D-92C6-A72582BABA7A}">
      <dgm:prSet custT="1"/>
      <dgm:spPr/>
      <dgm:t>
        <a:bodyPr/>
        <a:lstStyle/>
        <a:p>
          <a:pPr algn="ctr"/>
          <a:r>
            <a:rPr lang="ru-RU" sz="1100" b="1" i="0" u="none" smtClean="0">
              <a:latin typeface="+mn-lt"/>
            </a:rPr>
            <a:t>ООО ПК «ЛИДЕР»</a:t>
          </a:r>
          <a:endParaRPr lang="ru-RU" sz="1100" b="1">
            <a:latin typeface="+mn-lt"/>
          </a:endParaRPr>
        </a:p>
      </dgm:t>
    </dgm:pt>
    <dgm:pt modelId="{09131010-0B95-42E9-8562-1B939AD37B09}" type="parTrans" cxnId="{2CE96FA5-C0A5-40DC-AAB8-F835D74BB8A0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0C79EFEB-0AC8-4698-BA13-667264D62AF4}" type="sibTrans" cxnId="{2CE96FA5-C0A5-40DC-AAB8-F835D74BB8A0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3E59F7FC-D075-4B22-961A-9EFE0DBA46B4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ООО «Люберецкий авторемонтный завод» </a:t>
          </a:r>
          <a:endParaRPr lang="ru-RU" sz="1100" b="1" dirty="0">
            <a:latin typeface="+mn-lt"/>
          </a:endParaRPr>
        </a:p>
      </dgm:t>
    </dgm:pt>
    <dgm:pt modelId="{32994B37-45C9-4983-8C29-C9EEDC792C5E}" type="parTrans" cxnId="{A7BF200E-38EA-46E1-B56A-30C4584BBA34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75DB3AAE-38E1-4B84-A076-E536E4E5DB43}" type="sibTrans" cxnId="{A7BF200E-38EA-46E1-B56A-30C4584BBA34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F0A9E3C2-520E-4890-A691-27D6A719A00E}">
      <dgm:prSet custT="1"/>
      <dgm:spPr/>
      <dgm:t>
        <a:bodyPr/>
        <a:lstStyle/>
        <a:p>
          <a:pPr algn="ctr"/>
          <a:r>
            <a:rPr lang="ru-RU" sz="1100" b="1" i="0" u="none" smtClean="0">
              <a:latin typeface="+mn-lt"/>
            </a:rPr>
            <a:t>ООО «ИнтерЛек»</a:t>
          </a:r>
          <a:endParaRPr lang="ru-RU" sz="1100" b="1">
            <a:latin typeface="+mn-lt"/>
          </a:endParaRPr>
        </a:p>
      </dgm:t>
    </dgm:pt>
    <dgm:pt modelId="{FCA64AA2-F97A-4C62-AEF3-98663C0C850C}" type="parTrans" cxnId="{1311428F-2E69-4B6E-A716-0D6BB46B7D27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9BEE7BC4-6069-4362-AA07-7FAC304FE17A}" type="sibTrans" cxnId="{1311428F-2E69-4B6E-A716-0D6BB46B7D27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AEBD1E0A-4812-4481-B6A4-A5B3E305DD64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ООО «Кухонный двор»</a:t>
          </a:r>
          <a:endParaRPr lang="ru-RU" sz="1100" b="1" dirty="0">
            <a:latin typeface="+mn-lt"/>
          </a:endParaRPr>
        </a:p>
      </dgm:t>
    </dgm:pt>
    <dgm:pt modelId="{E7CC8648-E514-427B-81F1-FAC7BF401454}" type="parTrans" cxnId="{12DA9009-D40D-4164-A0E0-B39A8763EE6D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12743B9C-8667-43FA-A78E-04C54ACC85C9}" type="sibTrans" cxnId="{12DA9009-D40D-4164-A0E0-B39A8763EE6D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B1507B94-7F93-409E-B741-9DE6BDAEC632}">
      <dgm:prSet custT="1"/>
      <dgm:spPr/>
      <dgm:t>
        <a:bodyPr/>
        <a:lstStyle/>
        <a:p>
          <a:pPr algn="ctr"/>
          <a:r>
            <a:rPr lang="ru-RU" sz="1100" b="1" i="0" u="none" smtClean="0">
              <a:latin typeface="+mn-lt"/>
            </a:rPr>
            <a:t>Филиал АКБ «СЛАВИЯ» (АО) г.Люберцы</a:t>
          </a:r>
          <a:endParaRPr lang="ru-RU" sz="1100" b="1">
            <a:latin typeface="+mn-lt"/>
          </a:endParaRPr>
        </a:p>
      </dgm:t>
    </dgm:pt>
    <dgm:pt modelId="{89F10D7C-ACFB-4140-BDEE-B2B4DF1E76DA}" type="parTrans" cxnId="{56835025-C580-47DE-85A0-41E07C4AF5D8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934EB1D3-5A1B-4436-A674-0D14F381F6DE}" type="sibTrans" cxnId="{56835025-C580-47DE-85A0-41E07C4AF5D8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BA321F04-E203-48E5-8381-23B04B58792A}">
      <dgm:prSet custT="1"/>
      <dgm:spPr/>
      <dgm:t>
        <a:bodyPr/>
        <a:lstStyle/>
        <a:p>
          <a:pPr algn="ctr"/>
          <a:r>
            <a:rPr lang="ru-RU" sz="1100" b="1" i="0" u="none" smtClean="0">
              <a:latin typeface="+mn-lt"/>
            </a:rPr>
            <a:t>АО «Люберецкий хлебокомбинат»</a:t>
          </a:r>
          <a:endParaRPr lang="ru-RU" sz="1100" b="1">
            <a:latin typeface="+mn-lt"/>
          </a:endParaRPr>
        </a:p>
      </dgm:t>
    </dgm:pt>
    <dgm:pt modelId="{8493D1F9-178E-4C0B-92E8-DCC7B017089B}" type="parTrans" cxnId="{B50B8CF1-E5F1-4CA3-9CA3-55743C911E0A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7B915EE7-88C7-44F2-97A5-A9D51F3D1116}" type="sibTrans" cxnId="{B50B8CF1-E5F1-4CA3-9CA3-55743C911E0A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B3733627-465A-474E-825F-EF0B81D59AB1}">
      <dgm:prSet custT="1"/>
      <dgm:spPr/>
      <dgm:t>
        <a:bodyPr/>
        <a:lstStyle/>
        <a:p>
          <a:pPr algn="ctr"/>
          <a:r>
            <a:rPr lang="ru-RU" sz="1100" b="1" i="0" u="none" dirty="0" smtClean="0">
              <a:latin typeface="+mn-lt"/>
            </a:rPr>
            <a:t>НПО «Ассоциация КИЛАК» </a:t>
          </a:r>
          <a:endParaRPr lang="ru-RU" sz="1100" b="1" dirty="0">
            <a:latin typeface="+mn-lt"/>
          </a:endParaRPr>
        </a:p>
      </dgm:t>
    </dgm:pt>
    <dgm:pt modelId="{41B2329D-2982-421A-B9B3-08F5AD82697B}" type="sibTrans" cxnId="{F3CED1BD-E73E-4364-BB88-A084A3AE2A1A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26AEB31F-0AC9-4E84-A670-0125B518B18D}" type="parTrans" cxnId="{F3CED1BD-E73E-4364-BB88-A084A3AE2A1A}">
      <dgm:prSet/>
      <dgm:spPr/>
      <dgm:t>
        <a:bodyPr/>
        <a:lstStyle/>
        <a:p>
          <a:pPr algn="ctr"/>
          <a:endParaRPr lang="ru-RU" sz="2800" b="1">
            <a:latin typeface="+mn-lt"/>
          </a:endParaRPr>
        </a:p>
      </dgm:t>
    </dgm:pt>
    <dgm:pt modelId="{69F89FE5-7623-420A-A120-87B97A50CFAA}" type="pres">
      <dgm:prSet presAssocID="{8F9F845D-57F4-43DE-99E1-9234D853F1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21A0D-59B9-468B-8B73-B5A1FDDB2B3A}" type="pres">
      <dgm:prSet presAssocID="{12B9D8FC-48DD-46C9-B375-E3BCF3941E9E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B85E3-F4BD-4592-A3AB-AA5BAB4E0AB3}" type="pres">
      <dgm:prSet presAssocID="{8D1A92F0-6021-4C08-A1C2-6D28B01E5A7B}" presName="sibTrans" presStyleCnt="0"/>
      <dgm:spPr/>
    </dgm:pt>
    <dgm:pt modelId="{95605CE7-85C9-4589-B14D-678DA215FFD3}" type="pres">
      <dgm:prSet presAssocID="{59EABE0E-5E43-45E3-91DA-C77B976C29F9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306C5-FFB6-4595-9B59-BB11F6AD9DCE}" type="pres">
      <dgm:prSet presAssocID="{76560815-6FDD-4C54-A217-FD7B0390175D}" presName="sibTrans" presStyleCnt="0"/>
      <dgm:spPr/>
    </dgm:pt>
    <dgm:pt modelId="{E1D2EA38-58C3-49CD-9974-27BEBA3689EF}" type="pres">
      <dgm:prSet presAssocID="{CA2F2492-887E-42B8-99EC-49E264F6D76A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88662-FFD4-4ED1-A0AA-B69A0A687FB1}" type="pres">
      <dgm:prSet presAssocID="{FC13C1E9-708C-45D6-86B5-CAB29219E953}" presName="sibTrans" presStyleCnt="0"/>
      <dgm:spPr/>
    </dgm:pt>
    <dgm:pt modelId="{D925FC6A-23B8-427E-9B7F-C5A75C4F65F4}" type="pres">
      <dgm:prSet presAssocID="{667AA8F8-80EA-4862-888E-F29E1F030AA3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61EF7-578A-453E-AC2D-51FB6A3B1BFB}" type="pres">
      <dgm:prSet presAssocID="{3A28D18D-664F-4CD8-86EE-C2962B73D967}" presName="sibTrans" presStyleCnt="0"/>
      <dgm:spPr/>
    </dgm:pt>
    <dgm:pt modelId="{30DDABA4-9929-4C46-AA1B-E4F2C9F90BB5}" type="pres">
      <dgm:prSet presAssocID="{B0A55689-AE80-4F92-B089-B95A83BE967D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78E5B-EE13-4978-89FE-E5729605B2E8}" type="pres">
      <dgm:prSet presAssocID="{15405E71-5067-419B-8C1C-8DD554353D22}" presName="sibTrans" presStyleCnt="0"/>
      <dgm:spPr/>
    </dgm:pt>
    <dgm:pt modelId="{D08E9558-6839-4A2C-83F6-486B22DC279E}" type="pres">
      <dgm:prSet presAssocID="{1ACDE3D4-F478-4645-BC4E-E12063D0765B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E28C4-040B-4319-8A09-20C97CBEB42D}" type="pres">
      <dgm:prSet presAssocID="{E3138C46-41C6-4519-AD01-6962E1AE3D84}" presName="sibTrans" presStyleCnt="0"/>
      <dgm:spPr/>
    </dgm:pt>
    <dgm:pt modelId="{DCF842C0-30BF-453A-AF30-5EC9D2136CEC}" type="pres">
      <dgm:prSet presAssocID="{211A64FD-8F2A-40F4-AFFC-3C218C139AC7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5F56E-B175-48F3-9781-4C2D8F300D43}" type="pres">
      <dgm:prSet presAssocID="{B26EC22B-7390-4017-B334-95C736EE24DF}" presName="sibTrans" presStyleCnt="0"/>
      <dgm:spPr/>
    </dgm:pt>
    <dgm:pt modelId="{AD89AFA8-9C10-421E-9128-F943605336EB}" type="pres">
      <dgm:prSet presAssocID="{A8EBA13F-A562-4C65-89CE-0EC8FB50F208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070EC-C1DA-4347-B190-78B543B707A9}" type="pres">
      <dgm:prSet presAssocID="{DF52BCE2-92B2-46BE-B637-C768015460F8}" presName="sibTrans" presStyleCnt="0"/>
      <dgm:spPr/>
    </dgm:pt>
    <dgm:pt modelId="{FBD9A6C6-CF6C-4B30-9EA7-B544324E0DAA}" type="pres">
      <dgm:prSet presAssocID="{889EEB7B-510B-4735-B789-64A6F2E4663C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097D3-0DD9-488E-B4C6-07D7DECFBDE5}" type="pres">
      <dgm:prSet presAssocID="{00F97E75-6B43-4B9B-B00D-8AF6C63C5F69}" presName="sibTrans" presStyleCnt="0"/>
      <dgm:spPr/>
    </dgm:pt>
    <dgm:pt modelId="{BB539126-0729-4D63-93C4-450C18EDCC4E}" type="pres">
      <dgm:prSet presAssocID="{A6F82813-5636-49F7-BEE7-A62F1F1ECB18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3902F-36B1-48EE-B5D7-C7F5E4E243E8}" type="pres">
      <dgm:prSet presAssocID="{03E8364E-BC86-4797-8955-35366369FB5B}" presName="sibTrans" presStyleCnt="0"/>
      <dgm:spPr/>
    </dgm:pt>
    <dgm:pt modelId="{E9E3A18E-7ECE-4E34-A363-54CBBCE4B609}" type="pres">
      <dgm:prSet presAssocID="{7C06CCA7-5534-44E0-9C95-AB0A294CD878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CD0B-A833-435F-9363-6DA1F9D3FCB8}" type="pres">
      <dgm:prSet presAssocID="{690FDAD6-021B-4423-AA34-D6A9E0246F06}" presName="sibTrans" presStyleCnt="0"/>
      <dgm:spPr/>
    </dgm:pt>
    <dgm:pt modelId="{2F266E03-FCEB-42EB-A952-342CEB6A25E0}" type="pres">
      <dgm:prSet presAssocID="{193BA263-BC8E-47B5-A292-CB9FC7470F64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AE90C-5526-4FED-B0DD-3CC093CE8C82}" type="pres">
      <dgm:prSet presAssocID="{14BDC5AD-9923-4245-BF35-63AB87762776}" presName="sibTrans" presStyleCnt="0"/>
      <dgm:spPr/>
    </dgm:pt>
    <dgm:pt modelId="{3E13BE51-7A84-4221-93AE-7E058FAFE40B}" type="pres">
      <dgm:prSet presAssocID="{9D848D84-4D3F-4B8A-8755-781D3AF18C15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7C335-DC64-4163-9C69-B45A6C345763}" type="pres">
      <dgm:prSet presAssocID="{A0AA6E81-D762-44E5-8578-E16672D18201}" presName="sibTrans" presStyleCnt="0"/>
      <dgm:spPr/>
    </dgm:pt>
    <dgm:pt modelId="{2E3F7446-4B5B-4FDD-918E-5E307F8F7671}" type="pres">
      <dgm:prSet presAssocID="{D7A6385D-0B98-439D-92C6-A72582BABA7A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86136-F789-470B-BB46-1E4D28842C56}" type="pres">
      <dgm:prSet presAssocID="{0C79EFEB-0AC8-4698-BA13-667264D62AF4}" presName="sibTrans" presStyleCnt="0"/>
      <dgm:spPr/>
    </dgm:pt>
    <dgm:pt modelId="{FBA6016F-0BC8-43B0-BE4D-78C6578C4CCB}" type="pres">
      <dgm:prSet presAssocID="{3E59F7FC-D075-4B22-961A-9EFE0DBA46B4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2F2CC-F805-4729-9B27-135DE74A59D4}" type="pres">
      <dgm:prSet presAssocID="{75DB3AAE-38E1-4B84-A076-E536E4E5DB43}" presName="sibTrans" presStyleCnt="0"/>
      <dgm:spPr/>
    </dgm:pt>
    <dgm:pt modelId="{7DFFE14F-7795-4D4E-814F-1349B506419B}" type="pres">
      <dgm:prSet presAssocID="{B3733627-465A-474E-825F-EF0B81D59AB1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F4824-2F2A-4C92-AF4B-B27E00DDD896}" type="pres">
      <dgm:prSet presAssocID="{41B2329D-2982-421A-B9B3-08F5AD82697B}" presName="sibTrans" presStyleCnt="0"/>
      <dgm:spPr/>
    </dgm:pt>
    <dgm:pt modelId="{8E7F41F7-8FEB-4079-B0BF-D21326EDB3EF}" type="pres">
      <dgm:prSet presAssocID="{F0A9E3C2-520E-4890-A691-27D6A719A00E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F553C-B86D-485A-8A3C-0CDCB28A3884}" type="pres">
      <dgm:prSet presAssocID="{9BEE7BC4-6069-4362-AA07-7FAC304FE17A}" presName="sibTrans" presStyleCnt="0"/>
      <dgm:spPr/>
    </dgm:pt>
    <dgm:pt modelId="{D55AB308-8E2E-44C1-9C17-9B20C5660D5F}" type="pres">
      <dgm:prSet presAssocID="{AEBD1E0A-4812-4481-B6A4-A5B3E305DD64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C9FD4-CAA2-49BA-BACA-A16C42368B20}" type="pres">
      <dgm:prSet presAssocID="{12743B9C-8667-43FA-A78E-04C54ACC85C9}" presName="sibTrans" presStyleCnt="0"/>
      <dgm:spPr/>
    </dgm:pt>
    <dgm:pt modelId="{C556C2FB-8CD2-4BB6-A052-32970026B1C9}" type="pres">
      <dgm:prSet presAssocID="{B1507B94-7F93-409E-B741-9DE6BDAEC632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956D-1B95-4432-BDA5-B16387B1CD78}" type="pres">
      <dgm:prSet presAssocID="{934EB1D3-5A1B-4436-A674-0D14F381F6DE}" presName="sibTrans" presStyleCnt="0"/>
      <dgm:spPr/>
    </dgm:pt>
    <dgm:pt modelId="{1CD55261-B9D7-42F3-A53B-F18ACE23D551}" type="pres">
      <dgm:prSet presAssocID="{BA321F04-E203-48E5-8381-23B04B58792A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1FDA7-CD84-46AA-A84D-0F880F08ECA5}" type="presOf" srcId="{B3733627-465A-474E-825F-EF0B81D59AB1}" destId="{7DFFE14F-7795-4D4E-814F-1349B506419B}" srcOrd="0" destOrd="0" presId="urn:microsoft.com/office/officeart/2005/8/layout/default"/>
    <dgm:cxn modelId="{299F7F05-02E2-4C00-BFFF-0902AFCFF51F}" srcId="{8F9F845D-57F4-43DE-99E1-9234D853F128}" destId="{59EABE0E-5E43-45E3-91DA-C77B976C29F9}" srcOrd="1" destOrd="0" parTransId="{2B9D8FC0-6B82-4FB7-972E-BAE786255774}" sibTransId="{76560815-6FDD-4C54-A217-FD7B0390175D}"/>
    <dgm:cxn modelId="{6E8FA178-4875-432E-BF06-DD9A592D152E}" type="presOf" srcId="{59EABE0E-5E43-45E3-91DA-C77B976C29F9}" destId="{95605CE7-85C9-4589-B14D-678DA215FFD3}" srcOrd="0" destOrd="0" presId="urn:microsoft.com/office/officeart/2005/8/layout/default"/>
    <dgm:cxn modelId="{17FB4E03-928C-4E34-81CA-2C81BDF656A0}" type="presOf" srcId="{9D848D84-4D3F-4B8A-8755-781D3AF18C15}" destId="{3E13BE51-7A84-4221-93AE-7E058FAFE40B}" srcOrd="0" destOrd="0" presId="urn:microsoft.com/office/officeart/2005/8/layout/default"/>
    <dgm:cxn modelId="{10409138-E204-4BF6-A755-12D78687A1E3}" type="presOf" srcId="{A8EBA13F-A562-4C65-89CE-0EC8FB50F208}" destId="{AD89AFA8-9C10-421E-9128-F943605336EB}" srcOrd="0" destOrd="0" presId="urn:microsoft.com/office/officeart/2005/8/layout/default"/>
    <dgm:cxn modelId="{BD2908FB-A9D0-41D3-A247-41C2E1CAC70F}" type="presOf" srcId="{A6F82813-5636-49F7-BEE7-A62F1F1ECB18}" destId="{BB539126-0729-4D63-93C4-450C18EDCC4E}" srcOrd="0" destOrd="0" presId="urn:microsoft.com/office/officeart/2005/8/layout/default"/>
    <dgm:cxn modelId="{96A8EAD5-128A-47FF-A1B4-BDE7E1852BB2}" srcId="{8F9F845D-57F4-43DE-99E1-9234D853F128}" destId="{193BA263-BC8E-47B5-A292-CB9FC7470F64}" srcOrd="11" destOrd="0" parTransId="{B3DBEFF6-D100-48D3-89A4-BD0A1455DD55}" sibTransId="{14BDC5AD-9923-4245-BF35-63AB87762776}"/>
    <dgm:cxn modelId="{A7BF200E-38EA-46E1-B56A-30C4584BBA34}" srcId="{8F9F845D-57F4-43DE-99E1-9234D853F128}" destId="{3E59F7FC-D075-4B22-961A-9EFE0DBA46B4}" srcOrd="14" destOrd="0" parTransId="{32994B37-45C9-4983-8C29-C9EEDC792C5E}" sibTransId="{75DB3AAE-38E1-4B84-A076-E536E4E5DB43}"/>
    <dgm:cxn modelId="{3B491D0A-C61B-4EE7-B228-F3799D588E67}" type="presOf" srcId="{3E59F7FC-D075-4B22-961A-9EFE0DBA46B4}" destId="{FBA6016F-0BC8-43B0-BE4D-78C6578C4CCB}" srcOrd="0" destOrd="0" presId="urn:microsoft.com/office/officeart/2005/8/layout/default"/>
    <dgm:cxn modelId="{4830DDAA-74F4-45C3-8D36-56CB2CDF24B1}" srcId="{8F9F845D-57F4-43DE-99E1-9234D853F128}" destId="{A6F82813-5636-49F7-BEE7-A62F1F1ECB18}" srcOrd="9" destOrd="0" parTransId="{F7C29E38-746F-4250-802B-F97082F61B4F}" sibTransId="{03E8364E-BC86-4797-8955-35366369FB5B}"/>
    <dgm:cxn modelId="{8FBF943C-77E6-4743-838E-54D388F4B4FC}" type="presOf" srcId="{12B9D8FC-48DD-46C9-B375-E3BCF3941E9E}" destId="{9CC21A0D-59B9-468B-8B73-B5A1FDDB2B3A}" srcOrd="0" destOrd="0" presId="urn:microsoft.com/office/officeart/2005/8/layout/default"/>
    <dgm:cxn modelId="{1311428F-2E69-4B6E-A716-0D6BB46B7D27}" srcId="{8F9F845D-57F4-43DE-99E1-9234D853F128}" destId="{F0A9E3C2-520E-4890-A691-27D6A719A00E}" srcOrd="16" destOrd="0" parTransId="{FCA64AA2-F97A-4C62-AEF3-98663C0C850C}" sibTransId="{9BEE7BC4-6069-4362-AA07-7FAC304FE17A}"/>
    <dgm:cxn modelId="{04B9D9AA-3B8F-481C-8F5A-A9C329E753D0}" type="presOf" srcId="{193BA263-BC8E-47B5-A292-CB9FC7470F64}" destId="{2F266E03-FCEB-42EB-A952-342CEB6A25E0}" srcOrd="0" destOrd="0" presId="urn:microsoft.com/office/officeart/2005/8/layout/default"/>
    <dgm:cxn modelId="{F9A32B5A-2F0B-4050-A072-F1D93234A873}" type="presOf" srcId="{B0A55689-AE80-4F92-B089-B95A83BE967D}" destId="{30DDABA4-9929-4C46-AA1B-E4F2C9F90BB5}" srcOrd="0" destOrd="0" presId="urn:microsoft.com/office/officeart/2005/8/layout/default"/>
    <dgm:cxn modelId="{8F02C79F-4FCD-4831-A406-AAA53DA35A3F}" type="presOf" srcId="{AEBD1E0A-4812-4481-B6A4-A5B3E305DD64}" destId="{D55AB308-8E2E-44C1-9C17-9B20C5660D5F}" srcOrd="0" destOrd="0" presId="urn:microsoft.com/office/officeart/2005/8/layout/default"/>
    <dgm:cxn modelId="{A5687D64-056A-46E2-9B10-2B59C19702EF}" srcId="{8F9F845D-57F4-43DE-99E1-9234D853F128}" destId="{211A64FD-8F2A-40F4-AFFC-3C218C139AC7}" srcOrd="6" destOrd="0" parTransId="{699244FE-E7F5-4B17-9D0F-5D11FF23F005}" sibTransId="{B26EC22B-7390-4017-B334-95C736EE24DF}"/>
    <dgm:cxn modelId="{53F7DCCB-3E68-425B-AE0C-34831F0538C8}" srcId="{8F9F845D-57F4-43DE-99E1-9234D853F128}" destId="{A8EBA13F-A562-4C65-89CE-0EC8FB50F208}" srcOrd="7" destOrd="0" parTransId="{74B0332A-B104-4006-95BA-F96C5BC921A2}" sibTransId="{DF52BCE2-92B2-46BE-B637-C768015460F8}"/>
    <dgm:cxn modelId="{2CE96FA5-C0A5-40DC-AAB8-F835D74BB8A0}" srcId="{8F9F845D-57F4-43DE-99E1-9234D853F128}" destId="{D7A6385D-0B98-439D-92C6-A72582BABA7A}" srcOrd="13" destOrd="0" parTransId="{09131010-0B95-42E9-8562-1B939AD37B09}" sibTransId="{0C79EFEB-0AC8-4698-BA13-667264D62AF4}"/>
    <dgm:cxn modelId="{3ED59FDD-6427-44EE-875E-5778B168F4B2}" srcId="{8F9F845D-57F4-43DE-99E1-9234D853F128}" destId="{667AA8F8-80EA-4862-888E-F29E1F030AA3}" srcOrd="3" destOrd="0" parTransId="{E85A836C-FAF0-4AE3-8B6E-424563B99BDD}" sibTransId="{3A28D18D-664F-4CD8-86EE-C2962B73D967}"/>
    <dgm:cxn modelId="{FC2E14B9-D0AE-48DD-B387-440CE29587B7}" type="presOf" srcId="{8F9F845D-57F4-43DE-99E1-9234D853F128}" destId="{69F89FE5-7623-420A-A120-87B97A50CFAA}" srcOrd="0" destOrd="0" presId="urn:microsoft.com/office/officeart/2005/8/layout/default"/>
    <dgm:cxn modelId="{47ABE37D-CEBD-474F-8716-2AE72A824F88}" type="presOf" srcId="{B1507B94-7F93-409E-B741-9DE6BDAEC632}" destId="{C556C2FB-8CD2-4BB6-A052-32970026B1C9}" srcOrd="0" destOrd="0" presId="urn:microsoft.com/office/officeart/2005/8/layout/default"/>
    <dgm:cxn modelId="{0219BFAE-0B6F-486C-9EC8-A725C9EA6DA5}" type="presOf" srcId="{D7A6385D-0B98-439D-92C6-A72582BABA7A}" destId="{2E3F7446-4B5B-4FDD-918E-5E307F8F7671}" srcOrd="0" destOrd="0" presId="urn:microsoft.com/office/officeart/2005/8/layout/default"/>
    <dgm:cxn modelId="{52D37B05-258F-47BD-A68B-BFDD641B63B4}" type="presOf" srcId="{1ACDE3D4-F478-4645-BC4E-E12063D0765B}" destId="{D08E9558-6839-4A2C-83F6-486B22DC279E}" srcOrd="0" destOrd="0" presId="urn:microsoft.com/office/officeart/2005/8/layout/default"/>
    <dgm:cxn modelId="{168CB81F-BEA5-47ED-8E6B-942FDBCC5288}" srcId="{8F9F845D-57F4-43DE-99E1-9234D853F128}" destId="{B0A55689-AE80-4F92-B089-B95A83BE967D}" srcOrd="4" destOrd="0" parTransId="{6656B25B-B230-44B5-B5F8-88A8569DE59C}" sibTransId="{15405E71-5067-419B-8C1C-8DD554353D22}"/>
    <dgm:cxn modelId="{E575CF90-7D05-4AE5-BC30-10265DA78930}" srcId="{8F9F845D-57F4-43DE-99E1-9234D853F128}" destId="{1ACDE3D4-F478-4645-BC4E-E12063D0765B}" srcOrd="5" destOrd="0" parTransId="{D80A5A20-D480-4FB7-BDAB-7B1443C9C044}" sibTransId="{E3138C46-41C6-4519-AD01-6962E1AE3D84}"/>
    <dgm:cxn modelId="{2A88B1C6-5085-4A8B-BAE0-05F2026A073A}" type="presOf" srcId="{CA2F2492-887E-42B8-99EC-49E264F6D76A}" destId="{E1D2EA38-58C3-49CD-9974-27BEBA3689EF}" srcOrd="0" destOrd="0" presId="urn:microsoft.com/office/officeart/2005/8/layout/default"/>
    <dgm:cxn modelId="{D855F3E9-B6C9-48EA-8AF2-79367AA21AF5}" srcId="{8F9F845D-57F4-43DE-99E1-9234D853F128}" destId="{889EEB7B-510B-4735-B789-64A6F2E4663C}" srcOrd="8" destOrd="0" parTransId="{DC91A78F-45E4-4BE6-B5F2-067EB3C8F218}" sibTransId="{00F97E75-6B43-4B9B-B00D-8AF6C63C5F69}"/>
    <dgm:cxn modelId="{1BC008E8-4ACD-40A1-86E9-6DA242B82C13}" srcId="{8F9F845D-57F4-43DE-99E1-9234D853F128}" destId="{12B9D8FC-48DD-46C9-B375-E3BCF3941E9E}" srcOrd="0" destOrd="0" parTransId="{06560602-63C7-4E18-9E10-61B1A2150953}" sibTransId="{8D1A92F0-6021-4C08-A1C2-6D28B01E5A7B}"/>
    <dgm:cxn modelId="{041F9A3C-B29A-4D91-A26F-C07B986C4286}" type="presOf" srcId="{F0A9E3C2-520E-4890-A691-27D6A719A00E}" destId="{8E7F41F7-8FEB-4079-B0BF-D21326EDB3EF}" srcOrd="0" destOrd="0" presId="urn:microsoft.com/office/officeart/2005/8/layout/default"/>
    <dgm:cxn modelId="{73DE6C11-A30C-4303-911D-BFBB430D3975}" type="presOf" srcId="{889EEB7B-510B-4735-B789-64A6F2E4663C}" destId="{FBD9A6C6-CF6C-4B30-9EA7-B544324E0DAA}" srcOrd="0" destOrd="0" presId="urn:microsoft.com/office/officeart/2005/8/layout/default"/>
    <dgm:cxn modelId="{56835025-C580-47DE-85A0-41E07C4AF5D8}" srcId="{8F9F845D-57F4-43DE-99E1-9234D853F128}" destId="{B1507B94-7F93-409E-B741-9DE6BDAEC632}" srcOrd="18" destOrd="0" parTransId="{89F10D7C-ACFB-4140-BDEE-B2B4DF1E76DA}" sibTransId="{934EB1D3-5A1B-4436-A674-0D14F381F6DE}"/>
    <dgm:cxn modelId="{5D58D654-45BE-4B68-A67A-4C0B5D890C81}" type="presOf" srcId="{667AA8F8-80EA-4862-888E-F29E1F030AA3}" destId="{D925FC6A-23B8-427E-9B7F-C5A75C4F65F4}" srcOrd="0" destOrd="0" presId="urn:microsoft.com/office/officeart/2005/8/layout/default"/>
    <dgm:cxn modelId="{B305D150-14CF-47AF-9A26-25781866D160}" srcId="{8F9F845D-57F4-43DE-99E1-9234D853F128}" destId="{CA2F2492-887E-42B8-99EC-49E264F6D76A}" srcOrd="2" destOrd="0" parTransId="{EF60EEDC-23F6-45D5-A816-62EA9ADC9743}" sibTransId="{FC13C1E9-708C-45D6-86B5-CAB29219E953}"/>
    <dgm:cxn modelId="{F9CF4B2C-3853-4B38-B49B-13B11607D295}" type="presOf" srcId="{BA321F04-E203-48E5-8381-23B04B58792A}" destId="{1CD55261-B9D7-42F3-A53B-F18ACE23D551}" srcOrd="0" destOrd="0" presId="urn:microsoft.com/office/officeart/2005/8/layout/default"/>
    <dgm:cxn modelId="{F3CED1BD-E73E-4364-BB88-A084A3AE2A1A}" srcId="{8F9F845D-57F4-43DE-99E1-9234D853F128}" destId="{B3733627-465A-474E-825F-EF0B81D59AB1}" srcOrd="15" destOrd="0" parTransId="{26AEB31F-0AC9-4E84-A670-0125B518B18D}" sibTransId="{41B2329D-2982-421A-B9B3-08F5AD82697B}"/>
    <dgm:cxn modelId="{43F19A4E-C48E-44A2-AC0F-812CEB33E01C}" srcId="{8F9F845D-57F4-43DE-99E1-9234D853F128}" destId="{7C06CCA7-5534-44E0-9C95-AB0A294CD878}" srcOrd="10" destOrd="0" parTransId="{691FA4F8-5CE8-440C-956F-A3228EF1D634}" sibTransId="{690FDAD6-021B-4423-AA34-D6A9E0246F06}"/>
    <dgm:cxn modelId="{2B6FF143-44D3-4D3A-909D-0208B1386939}" srcId="{8F9F845D-57F4-43DE-99E1-9234D853F128}" destId="{9D848D84-4D3F-4B8A-8755-781D3AF18C15}" srcOrd="12" destOrd="0" parTransId="{8643E3A6-E50C-4EAD-AD7E-8FA523288E22}" sibTransId="{A0AA6E81-D762-44E5-8578-E16672D18201}"/>
    <dgm:cxn modelId="{A6277FC0-CC93-4A3E-BE9F-5079C585D886}" type="presOf" srcId="{7C06CCA7-5534-44E0-9C95-AB0A294CD878}" destId="{E9E3A18E-7ECE-4E34-A363-54CBBCE4B609}" srcOrd="0" destOrd="0" presId="urn:microsoft.com/office/officeart/2005/8/layout/default"/>
    <dgm:cxn modelId="{12DA9009-D40D-4164-A0E0-B39A8763EE6D}" srcId="{8F9F845D-57F4-43DE-99E1-9234D853F128}" destId="{AEBD1E0A-4812-4481-B6A4-A5B3E305DD64}" srcOrd="17" destOrd="0" parTransId="{E7CC8648-E514-427B-81F1-FAC7BF401454}" sibTransId="{12743B9C-8667-43FA-A78E-04C54ACC85C9}"/>
    <dgm:cxn modelId="{60205179-9753-4A5A-AC87-926A7476AD98}" type="presOf" srcId="{211A64FD-8F2A-40F4-AFFC-3C218C139AC7}" destId="{DCF842C0-30BF-453A-AF30-5EC9D2136CEC}" srcOrd="0" destOrd="0" presId="urn:microsoft.com/office/officeart/2005/8/layout/default"/>
    <dgm:cxn modelId="{B50B8CF1-E5F1-4CA3-9CA3-55743C911E0A}" srcId="{8F9F845D-57F4-43DE-99E1-9234D853F128}" destId="{BA321F04-E203-48E5-8381-23B04B58792A}" srcOrd="19" destOrd="0" parTransId="{8493D1F9-178E-4C0B-92E8-DCC7B017089B}" sibTransId="{7B915EE7-88C7-44F2-97A5-A9D51F3D1116}"/>
    <dgm:cxn modelId="{161A3D3C-C345-4371-AC9D-B1E7F8EA541F}" type="presParOf" srcId="{69F89FE5-7623-420A-A120-87B97A50CFAA}" destId="{9CC21A0D-59B9-468B-8B73-B5A1FDDB2B3A}" srcOrd="0" destOrd="0" presId="urn:microsoft.com/office/officeart/2005/8/layout/default"/>
    <dgm:cxn modelId="{D0FB4D9F-677A-415D-8804-EF54D4D1AB7B}" type="presParOf" srcId="{69F89FE5-7623-420A-A120-87B97A50CFAA}" destId="{B4FB85E3-F4BD-4592-A3AB-AA5BAB4E0AB3}" srcOrd="1" destOrd="0" presId="urn:microsoft.com/office/officeart/2005/8/layout/default"/>
    <dgm:cxn modelId="{F3C4EED5-FE29-4AD9-8080-B21C5C5316C5}" type="presParOf" srcId="{69F89FE5-7623-420A-A120-87B97A50CFAA}" destId="{95605CE7-85C9-4589-B14D-678DA215FFD3}" srcOrd="2" destOrd="0" presId="urn:microsoft.com/office/officeart/2005/8/layout/default"/>
    <dgm:cxn modelId="{350AC1AC-DA70-4078-8792-59440B16A537}" type="presParOf" srcId="{69F89FE5-7623-420A-A120-87B97A50CFAA}" destId="{C11306C5-FFB6-4595-9B59-BB11F6AD9DCE}" srcOrd="3" destOrd="0" presId="urn:microsoft.com/office/officeart/2005/8/layout/default"/>
    <dgm:cxn modelId="{AC97DDD2-C63F-4FB3-B91A-A6A0876C0BB5}" type="presParOf" srcId="{69F89FE5-7623-420A-A120-87B97A50CFAA}" destId="{E1D2EA38-58C3-49CD-9974-27BEBA3689EF}" srcOrd="4" destOrd="0" presId="urn:microsoft.com/office/officeart/2005/8/layout/default"/>
    <dgm:cxn modelId="{C30A8FB1-30C9-493A-868C-1BE36C037D28}" type="presParOf" srcId="{69F89FE5-7623-420A-A120-87B97A50CFAA}" destId="{60988662-FFD4-4ED1-A0AA-B69A0A687FB1}" srcOrd="5" destOrd="0" presId="urn:microsoft.com/office/officeart/2005/8/layout/default"/>
    <dgm:cxn modelId="{56588357-CF59-4D63-B54D-F2B5F4F08129}" type="presParOf" srcId="{69F89FE5-7623-420A-A120-87B97A50CFAA}" destId="{D925FC6A-23B8-427E-9B7F-C5A75C4F65F4}" srcOrd="6" destOrd="0" presId="urn:microsoft.com/office/officeart/2005/8/layout/default"/>
    <dgm:cxn modelId="{1309FE7B-88D7-46AD-B2DA-503B06B9F439}" type="presParOf" srcId="{69F89FE5-7623-420A-A120-87B97A50CFAA}" destId="{51A61EF7-578A-453E-AC2D-51FB6A3B1BFB}" srcOrd="7" destOrd="0" presId="urn:microsoft.com/office/officeart/2005/8/layout/default"/>
    <dgm:cxn modelId="{382EF099-A268-432F-82F3-63C2CAE0B9C4}" type="presParOf" srcId="{69F89FE5-7623-420A-A120-87B97A50CFAA}" destId="{30DDABA4-9929-4C46-AA1B-E4F2C9F90BB5}" srcOrd="8" destOrd="0" presId="urn:microsoft.com/office/officeart/2005/8/layout/default"/>
    <dgm:cxn modelId="{39DCB286-E761-425C-B683-824B2CD4CE00}" type="presParOf" srcId="{69F89FE5-7623-420A-A120-87B97A50CFAA}" destId="{F7678E5B-EE13-4978-89FE-E5729605B2E8}" srcOrd="9" destOrd="0" presId="urn:microsoft.com/office/officeart/2005/8/layout/default"/>
    <dgm:cxn modelId="{AD1A86D9-FA1E-478D-81F7-CA351DFA3E87}" type="presParOf" srcId="{69F89FE5-7623-420A-A120-87B97A50CFAA}" destId="{D08E9558-6839-4A2C-83F6-486B22DC279E}" srcOrd="10" destOrd="0" presId="urn:microsoft.com/office/officeart/2005/8/layout/default"/>
    <dgm:cxn modelId="{756F43A7-6FBA-4F31-A65F-A79DFCF76C24}" type="presParOf" srcId="{69F89FE5-7623-420A-A120-87B97A50CFAA}" destId="{A08E28C4-040B-4319-8A09-20C97CBEB42D}" srcOrd="11" destOrd="0" presId="urn:microsoft.com/office/officeart/2005/8/layout/default"/>
    <dgm:cxn modelId="{2F54007C-73D2-4E1C-8356-CD4EA3DE6734}" type="presParOf" srcId="{69F89FE5-7623-420A-A120-87B97A50CFAA}" destId="{DCF842C0-30BF-453A-AF30-5EC9D2136CEC}" srcOrd="12" destOrd="0" presId="urn:microsoft.com/office/officeart/2005/8/layout/default"/>
    <dgm:cxn modelId="{DA30DEEA-39D9-478E-B62C-123591B8E946}" type="presParOf" srcId="{69F89FE5-7623-420A-A120-87B97A50CFAA}" destId="{0C65F56E-B175-48F3-9781-4C2D8F300D43}" srcOrd="13" destOrd="0" presId="urn:microsoft.com/office/officeart/2005/8/layout/default"/>
    <dgm:cxn modelId="{289C56D1-9F37-491C-9BAE-A08055FC90F7}" type="presParOf" srcId="{69F89FE5-7623-420A-A120-87B97A50CFAA}" destId="{AD89AFA8-9C10-421E-9128-F943605336EB}" srcOrd="14" destOrd="0" presId="urn:microsoft.com/office/officeart/2005/8/layout/default"/>
    <dgm:cxn modelId="{BED532D2-62C6-41CC-BF80-A61B073474CE}" type="presParOf" srcId="{69F89FE5-7623-420A-A120-87B97A50CFAA}" destId="{C9D070EC-C1DA-4347-B190-78B543B707A9}" srcOrd="15" destOrd="0" presId="urn:microsoft.com/office/officeart/2005/8/layout/default"/>
    <dgm:cxn modelId="{B8B3ED2B-66DB-468E-AACB-A958008FB380}" type="presParOf" srcId="{69F89FE5-7623-420A-A120-87B97A50CFAA}" destId="{FBD9A6C6-CF6C-4B30-9EA7-B544324E0DAA}" srcOrd="16" destOrd="0" presId="urn:microsoft.com/office/officeart/2005/8/layout/default"/>
    <dgm:cxn modelId="{6CD98975-DF9A-44B9-B72D-5E082A4D2D20}" type="presParOf" srcId="{69F89FE5-7623-420A-A120-87B97A50CFAA}" destId="{F0D097D3-0DD9-488E-B4C6-07D7DECFBDE5}" srcOrd="17" destOrd="0" presId="urn:microsoft.com/office/officeart/2005/8/layout/default"/>
    <dgm:cxn modelId="{827AAFD4-2F04-40F3-BF1A-8A6EC7708A8C}" type="presParOf" srcId="{69F89FE5-7623-420A-A120-87B97A50CFAA}" destId="{BB539126-0729-4D63-93C4-450C18EDCC4E}" srcOrd="18" destOrd="0" presId="urn:microsoft.com/office/officeart/2005/8/layout/default"/>
    <dgm:cxn modelId="{9CBDFFB8-9543-481E-9ED0-45A0CAA6C79D}" type="presParOf" srcId="{69F89FE5-7623-420A-A120-87B97A50CFAA}" destId="{0243902F-36B1-48EE-B5D7-C7F5E4E243E8}" srcOrd="19" destOrd="0" presId="urn:microsoft.com/office/officeart/2005/8/layout/default"/>
    <dgm:cxn modelId="{39EB0C2F-A6CB-4F24-B296-827A226065DC}" type="presParOf" srcId="{69F89FE5-7623-420A-A120-87B97A50CFAA}" destId="{E9E3A18E-7ECE-4E34-A363-54CBBCE4B609}" srcOrd="20" destOrd="0" presId="urn:microsoft.com/office/officeart/2005/8/layout/default"/>
    <dgm:cxn modelId="{C12E51D1-200F-4BDD-A0BF-BE8F8C45C4BB}" type="presParOf" srcId="{69F89FE5-7623-420A-A120-87B97A50CFAA}" destId="{B092CD0B-A833-435F-9363-6DA1F9D3FCB8}" srcOrd="21" destOrd="0" presId="urn:microsoft.com/office/officeart/2005/8/layout/default"/>
    <dgm:cxn modelId="{62155DDA-F4DC-4BBA-B6F1-044E0F7C0A98}" type="presParOf" srcId="{69F89FE5-7623-420A-A120-87B97A50CFAA}" destId="{2F266E03-FCEB-42EB-A952-342CEB6A25E0}" srcOrd="22" destOrd="0" presId="urn:microsoft.com/office/officeart/2005/8/layout/default"/>
    <dgm:cxn modelId="{6F8430AB-128F-4AEC-805D-CFEFAE230A4D}" type="presParOf" srcId="{69F89FE5-7623-420A-A120-87B97A50CFAA}" destId="{F40AE90C-5526-4FED-B0DD-3CC093CE8C82}" srcOrd="23" destOrd="0" presId="urn:microsoft.com/office/officeart/2005/8/layout/default"/>
    <dgm:cxn modelId="{B898D48B-EA4A-46D8-ABA4-A4A4063BD79D}" type="presParOf" srcId="{69F89FE5-7623-420A-A120-87B97A50CFAA}" destId="{3E13BE51-7A84-4221-93AE-7E058FAFE40B}" srcOrd="24" destOrd="0" presId="urn:microsoft.com/office/officeart/2005/8/layout/default"/>
    <dgm:cxn modelId="{7C409CEC-05E0-4A50-AECE-96C703A9867F}" type="presParOf" srcId="{69F89FE5-7623-420A-A120-87B97A50CFAA}" destId="{A587C335-DC64-4163-9C69-B45A6C345763}" srcOrd="25" destOrd="0" presId="urn:microsoft.com/office/officeart/2005/8/layout/default"/>
    <dgm:cxn modelId="{A4F10288-BAB0-4130-9FDC-2400B8A96DB2}" type="presParOf" srcId="{69F89FE5-7623-420A-A120-87B97A50CFAA}" destId="{2E3F7446-4B5B-4FDD-918E-5E307F8F7671}" srcOrd="26" destOrd="0" presId="urn:microsoft.com/office/officeart/2005/8/layout/default"/>
    <dgm:cxn modelId="{A5023C5C-82AB-4DBF-A005-ADA8E2033C40}" type="presParOf" srcId="{69F89FE5-7623-420A-A120-87B97A50CFAA}" destId="{DFF86136-F789-470B-BB46-1E4D28842C56}" srcOrd="27" destOrd="0" presId="urn:microsoft.com/office/officeart/2005/8/layout/default"/>
    <dgm:cxn modelId="{1E6F44FF-ACA6-4333-A671-75BFBD0D51D7}" type="presParOf" srcId="{69F89FE5-7623-420A-A120-87B97A50CFAA}" destId="{FBA6016F-0BC8-43B0-BE4D-78C6578C4CCB}" srcOrd="28" destOrd="0" presId="urn:microsoft.com/office/officeart/2005/8/layout/default"/>
    <dgm:cxn modelId="{BF7BD6A3-A22F-4045-A6C8-B56E50F4FD71}" type="presParOf" srcId="{69F89FE5-7623-420A-A120-87B97A50CFAA}" destId="{4382F2CC-F805-4729-9B27-135DE74A59D4}" srcOrd="29" destOrd="0" presId="urn:microsoft.com/office/officeart/2005/8/layout/default"/>
    <dgm:cxn modelId="{EFF560DC-AF63-45F4-9BF9-E59EADB8E286}" type="presParOf" srcId="{69F89FE5-7623-420A-A120-87B97A50CFAA}" destId="{7DFFE14F-7795-4D4E-814F-1349B506419B}" srcOrd="30" destOrd="0" presId="urn:microsoft.com/office/officeart/2005/8/layout/default"/>
    <dgm:cxn modelId="{79EE69B9-B4A1-4222-9509-5A20D172E665}" type="presParOf" srcId="{69F89FE5-7623-420A-A120-87B97A50CFAA}" destId="{FC6F4824-2F2A-4C92-AF4B-B27E00DDD896}" srcOrd="31" destOrd="0" presId="urn:microsoft.com/office/officeart/2005/8/layout/default"/>
    <dgm:cxn modelId="{604E8BE3-B144-4B63-8C41-79F43792B46D}" type="presParOf" srcId="{69F89FE5-7623-420A-A120-87B97A50CFAA}" destId="{8E7F41F7-8FEB-4079-B0BF-D21326EDB3EF}" srcOrd="32" destOrd="0" presId="urn:microsoft.com/office/officeart/2005/8/layout/default"/>
    <dgm:cxn modelId="{50BB16DC-3C01-4ECF-A517-642AE9B9C6E9}" type="presParOf" srcId="{69F89FE5-7623-420A-A120-87B97A50CFAA}" destId="{1E6F553C-B86D-485A-8A3C-0CDCB28A3884}" srcOrd="33" destOrd="0" presId="urn:microsoft.com/office/officeart/2005/8/layout/default"/>
    <dgm:cxn modelId="{0414C4D9-0151-418A-8F6F-9929E16F6768}" type="presParOf" srcId="{69F89FE5-7623-420A-A120-87B97A50CFAA}" destId="{D55AB308-8E2E-44C1-9C17-9B20C5660D5F}" srcOrd="34" destOrd="0" presId="urn:microsoft.com/office/officeart/2005/8/layout/default"/>
    <dgm:cxn modelId="{6143B283-55D4-4842-8AD6-ECE33469D2FF}" type="presParOf" srcId="{69F89FE5-7623-420A-A120-87B97A50CFAA}" destId="{BF8C9FD4-CAA2-49BA-BACA-A16C42368B20}" srcOrd="35" destOrd="0" presId="urn:microsoft.com/office/officeart/2005/8/layout/default"/>
    <dgm:cxn modelId="{7CC867FF-BCF9-464D-9986-47641EBBB0EE}" type="presParOf" srcId="{69F89FE5-7623-420A-A120-87B97A50CFAA}" destId="{C556C2FB-8CD2-4BB6-A052-32970026B1C9}" srcOrd="36" destOrd="0" presId="urn:microsoft.com/office/officeart/2005/8/layout/default"/>
    <dgm:cxn modelId="{321C863E-068A-4ABB-A039-31DF4A9F9DF1}" type="presParOf" srcId="{69F89FE5-7623-420A-A120-87B97A50CFAA}" destId="{328F956D-1B95-4432-BDA5-B16387B1CD78}" srcOrd="37" destOrd="0" presId="urn:microsoft.com/office/officeart/2005/8/layout/default"/>
    <dgm:cxn modelId="{21D52406-267A-49DF-80C6-E26720C205F4}" type="presParOf" srcId="{69F89FE5-7623-420A-A120-87B97A50CFAA}" destId="{1CD55261-B9D7-42F3-A53B-F18ACE23D551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9AEB5-F964-42F0-B212-4BF26901ABB3}">
      <dsp:nvSpPr>
        <dsp:cNvPr id="0" name=""/>
        <dsp:cNvSpPr/>
      </dsp:nvSpPr>
      <dsp:spPr>
        <a:xfrm rot="5400000">
          <a:off x="1102629" y="38992"/>
          <a:ext cx="589373" cy="512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220842" y="92527"/>
        <a:ext cx="352946" cy="405685"/>
      </dsp:txXfrm>
    </dsp:sp>
    <dsp:sp modelId="{E88923D2-230A-49F5-8B71-99BE86CC59C0}">
      <dsp:nvSpPr>
        <dsp:cNvPr id="0" name=""/>
        <dsp:cNvSpPr/>
      </dsp:nvSpPr>
      <dsp:spPr>
        <a:xfrm>
          <a:off x="1669253" y="118557"/>
          <a:ext cx="657740" cy="35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669253" y="118557"/>
        <a:ext cx="657740" cy="353623"/>
      </dsp:txXfrm>
    </dsp:sp>
    <dsp:sp modelId="{76A1A3E4-5F1A-493E-AEC6-50B94BFE5FF5}">
      <dsp:nvSpPr>
        <dsp:cNvPr id="0" name=""/>
        <dsp:cNvSpPr/>
      </dsp:nvSpPr>
      <dsp:spPr>
        <a:xfrm rot="5400000">
          <a:off x="548854" y="38992"/>
          <a:ext cx="589373" cy="512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667067" y="92527"/>
        <a:ext cx="352946" cy="405685"/>
      </dsp:txXfrm>
    </dsp:sp>
    <dsp:sp modelId="{D163EE8C-6B84-4132-9124-3EFAC1628F6B}">
      <dsp:nvSpPr>
        <dsp:cNvPr id="0" name=""/>
        <dsp:cNvSpPr/>
      </dsp:nvSpPr>
      <dsp:spPr>
        <a:xfrm rot="5400000">
          <a:off x="824681" y="539252"/>
          <a:ext cx="589373" cy="512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942894" y="592787"/>
        <a:ext cx="352946" cy="405685"/>
      </dsp:txXfrm>
    </dsp:sp>
    <dsp:sp modelId="{DDD86168-570A-4550-A867-0DC595B3560C}">
      <dsp:nvSpPr>
        <dsp:cNvPr id="0" name=""/>
        <dsp:cNvSpPr/>
      </dsp:nvSpPr>
      <dsp:spPr>
        <a:xfrm>
          <a:off x="205250" y="618817"/>
          <a:ext cx="636523" cy="35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05250" y="618817"/>
        <a:ext cx="636523" cy="353623"/>
      </dsp:txXfrm>
    </dsp:sp>
    <dsp:sp modelId="{259CA137-4584-4F48-8778-CF0B38DEA42B}">
      <dsp:nvSpPr>
        <dsp:cNvPr id="0" name=""/>
        <dsp:cNvSpPr/>
      </dsp:nvSpPr>
      <dsp:spPr>
        <a:xfrm rot="5400000">
          <a:off x="1378456" y="539252"/>
          <a:ext cx="589373" cy="512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496669" y="592787"/>
        <a:ext cx="352946" cy="405685"/>
      </dsp:txXfrm>
    </dsp:sp>
    <dsp:sp modelId="{E3430953-BC79-4B61-919B-495B33A1EFC2}">
      <dsp:nvSpPr>
        <dsp:cNvPr id="0" name=""/>
        <dsp:cNvSpPr/>
      </dsp:nvSpPr>
      <dsp:spPr>
        <a:xfrm rot="5400000">
          <a:off x="1102629" y="1039512"/>
          <a:ext cx="589373" cy="512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220842" y="1093047"/>
        <a:ext cx="352946" cy="405685"/>
      </dsp:txXfrm>
    </dsp:sp>
    <dsp:sp modelId="{35925C48-FFAC-4DEF-AA51-36BED64E0D6B}">
      <dsp:nvSpPr>
        <dsp:cNvPr id="0" name=""/>
        <dsp:cNvSpPr/>
      </dsp:nvSpPr>
      <dsp:spPr>
        <a:xfrm>
          <a:off x="1669253" y="1119077"/>
          <a:ext cx="657740" cy="35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669253" y="1119077"/>
        <a:ext cx="657740" cy="353623"/>
      </dsp:txXfrm>
    </dsp:sp>
    <dsp:sp modelId="{DDF6C1EF-129F-40F1-ABEF-8803FFF03446}">
      <dsp:nvSpPr>
        <dsp:cNvPr id="0" name=""/>
        <dsp:cNvSpPr/>
      </dsp:nvSpPr>
      <dsp:spPr>
        <a:xfrm rot="5400000">
          <a:off x="548854" y="1039512"/>
          <a:ext cx="589373" cy="51275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667067" y="1093047"/>
        <a:ext cx="352946" cy="405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1A0D-59B9-468B-8B73-B5A1FDDB2B3A}">
      <dsp:nvSpPr>
        <dsp:cNvPr id="0" name=""/>
        <dsp:cNvSpPr/>
      </dsp:nvSpPr>
      <dsp:spPr>
        <a:xfrm>
          <a:off x="459607" y="1351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АО «НПП «Звезда» им. академика </a:t>
          </a:r>
          <a:r>
            <a:rPr lang="ru-RU" sz="1100" b="1" i="0" u="none" kern="1200" dirty="0" err="1" smtClean="0">
              <a:latin typeface="+mn-lt"/>
            </a:rPr>
            <a:t>Г.И.Северина</a:t>
          </a:r>
          <a:r>
            <a:rPr lang="ru-RU" sz="1100" b="1" i="0" u="none" kern="1200" dirty="0" smtClean="0">
              <a:latin typeface="+mn-lt"/>
            </a:rPr>
            <a:t>» </a:t>
          </a:r>
          <a:endParaRPr lang="ru-RU" sz="1100" b="1" kern="1200" dirty="0">
            <a:latin typeface="+mn-lt"/>
          </a:endParaRPr>
        </a:p>
      </dsp:txBody>
      <dsp:txXfrm>
        <a:off x="459607" y="1351"/>
        <a:ext cx="1611548" cy="966928"/>
      </dsp:txXfrm>
    </dsp:sp>
    <dsp:sp modelId="{95605CE7-85C9-4589-B14D-678DA215FFD3}">
      <dsp:nvSpPr>
        <dsp:cNvPr id="0" name=""/>
        <dsp:cNvSpPr/>
      </dsp:nvSpPr>
      <dsp:spPr>
        <a:xfrm>
          <a:off x="2232310" y="1351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234988"/>
                <a:satOff val="1416"/>
                <a:lumOff val="113"/>
                <a:alphaOff val="0"/>
                <a:shade val="51000"/>
                <a:satMod val="130000"/>
              </a:schemeClr>
            </a:gs>
            <a:gs pos="80000">
              <a:schemeClr val="accent4">
                <a:hueOff val="-234988"/>
                <a:satOff val="1416"/>
                <a:lumOff val="113"/>
                <a:alphaOff val="0"/>
                <a:shade val="93000"/>
                <a:satMod val="130000"/>
              </a:schemeClr>
            </a:gs>
            <a:gs pos="100000">
              <a:schemeClr val="accent4">
                <a:hueOff val="-234988"/>
                <a:satOff val="1416"/>
                <a:lumOff val="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АО «</a:t>
          </a:r>
          <a:r>
            <a:rPr lang="ru-RU" sz="1100" b="1" i="0" u="none" kern="1200" dirty="0" err="1" smtClean="0">
              <a:latin typeface="+mn-lt"/>
            </a:rPr>
            <a:t>ХелиВерт</a:t>
          </a:r>
          <a:r>
            <a:rPr lang="ru-RU" sz="1100" b="1" i="0" u="none" kern="1200" dirty="0" smtClean="0">
              <a:latin typeface="+mn-lt"/>
            </a:rPr>
            <a:t>»</a:t>
          </a:r>
          <a:endParaRPr lang="ru-RU" sz="1100" b="1" kern="1200" dirty="0">
            <a:latin typeface="+mn-lt"/>
          </a:endParaRPr>
        </a:p>
      </dsp:txBody>
      <dsp:txXfrm>
        <a:off x="2232310" y="1351"/>
        <a:ext cx="1611548" cy="966928"/>
      </dsp:txXfrm>
    </dsp:sp>
    <dsp:sp modelId="{E1D2EA38-58C3-49CD-9974-27BEBA3689EF}">
      <dsp:nvSpPr>
        <dsp:cNvPr id="0" name=""/>
        <dsp:cNvSpPr/>
      </dsp:nvSpPr>
      <dsp:spPr>
        <a:xfrm>
          <a:off x="4005013" y="1351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469976"/>
                <a:satOff val="2831"/>
                <a:lumOff val="227"/>
                <a:alphaOff val="0"/>
                <a:shade val="51000"/>
                <a:satMod val="130000"/>
              </a:schemeClr>
            </a:gs>
            <a:gs pos="80000">
              <a:schemeClr val="accent4">
                <a:hueOff val="-469976"/>
                <a:satOff val="2831"/>
                <a:lumOff val="227"/>
                <a:alphaOff val="0"/>
                <a:shade val="93000"/>
                <a:satMod val="130000"/>
              </a:schemeClr>
            </a:gs>
            <a:gs pos="100000">
              <a:schemeClr val="accent4">
                <a:hueOff val="-469976"/>
                <a:satOff val="2831"/>
                <a:lumOff val="2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ЗАО «</a:t>
          </a:r>
          <a:r>
            <a:rPr lang="ru-RU" sz="1100" b="1" i="0" u="none" kern="1200" dirty="0" err="1" smtClean="0">
              <a:latin typeface="+mn-lt"/>
            </a:rPr>
            <a:t>Весоизмерительная</a:t>
          </a:r>
          <a:r>
            <a:rPr lang="ru-RU" sz="1100" b="1" i="0" u="none" kern="1200" dirty="0" smtClean="0">
              <a:latin typeface="+mn-lt"/>
            </a:rPr>
            <a:t> компания «</a:t>
          </a:r>
          <a:r>
            <a:rPr lang="ru-RU" sz="1100" b="1" i="0" u="none" kern="1200" dirty="0" err="1" smtClean="0">
              <a:latin typeface="+mn-lt"/>
            </a:rPr>
            <a:t>Тензо</a:t>
          </a:r>
          <a:r>
            <a:rPr lang="ru-RU" sz="1100" b="1" i="0" u="none" kern="1200" dirty="0" smtClean="0">
              <a:latin typeface="+mn-lt"/>
            </a:rPr>
            <a:t> - М» </a:t>
          </a:r>
          <a:endParaRPr lang="ru-RU" sz="1100" b="1" kern="1200" dirty="0">
            <a:latin typeface="+mn-lt"/>
          </a:endParaRPr>
        </a:p>
      </dsp:txBody>
      <dsp:txXfrm>
        <a:off x="4005013" y="1351"/>
        <a:ext cx="1611548" cy="966928"/>
      </dsp:txXfrm>
    </dsp:sp>
    <dsp:sp modelId="{D925FC6A-23B8-427E-9B7F-C5A75C4F65F4}">
      <dsp:nvSpPr>
        <dsp:cNvPr id="0" name=""/>
        <dsp:cNvSpPr/>
      </dsp:nvSpPr>
      <dsp:spPr>
        <a:xfrm>
          <a:off x="5777716" y="1351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704964"/>
                <a:satOff val="4247"/>
                <a:lumOff val="340"/>
                <a:alphaOff val="0"/>
                <a:shade val="51000"/>
                <a:satMod val="130000"/>
              </a:schemeClr>
            </a:gs>
            <a:gs pos="80000">
              <a:schemeClr val="accent4">
                <a:hueOff val="-704964"/>
                <a:satOff val="4247"/>
                <a:lumOff val="340"/>
                <a:alphaOff val="0"/>
                <a:shade val="93000"/>
                <a:satMod val="130000"/>
              </a:schemeClr>
            </a:gs>
            <a:gs pos="100000">
              <a:schemeClr val="accent4">
                <a:hueOff val="-704964"/>
                <a:satOff val="4247"/>
                <a:lumOff val="3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smtClean="0">
              <a:latin typeface="+mn-lt"/>
            </a:rPr>
            <a:t>Машиностроительная компания «АТЕСИ» </a:t>
          </a:r>
          <a:endParaRPr lang="ru-RU" sz="1100" b="1" kern="1200">
            <a:latin typeface="+mn-lt"/>
          </a:endParaRPr>
        </a:p>
      </dsp:txBody>
      <dsp:txXfrm>
        <a:off x="5777716" y="1351"/>
        <a:ext cx="1611548" cy="966928"/>
      </dsp:txXfrm>
    </dsp:sp>
    <dsp:sp modelId="{30DDABA4-9929-4C46-AA1B-E4F2C9F90BB5}">
      <dsp:nvSpPr>
        <dsp:cNvPr id="0" name=""/>
        <dsp:cNvSpPr/>
      </dsp:nvSpPr>
      <dsp:spPr>
        <a:xfrm>
          <a:off x="459607" y="1129435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939951"/>
                <a:satOff val="5663"/>
                <a:lumOff val="454"/>
                <a:alphaOff val="0"/>
                <a:shade val="51000"/>
                <a:satMod val="130000"/>
              </a:schemeClr>
            </a:gs>
            <a:gs pos="80000">
              <a:schemeClr val="accent4">
                <a:hueOff val="-939951"/>
                <a:satOff val="5663"/>
                <a:lumOff val="454"/>
                <a:alphaOff val="0"/>
                <a:shade val="93000"/>
                <a:satMod val="130000"/>
              </a:schemeClr>
            </a:gs>
            <a:gs pos="100000">
              <a:schemeClr val="accent4">
                <a:hueOff val="-939951"/>
                <a:satOff val="5663"/>
                <a:lumOff val="4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smtClean="0">
              <a:latin typeface="+mn-lt"/>
            </a:rPr>
            <a:t>АО «Люберецкий завод Монтажавтоматика»</a:t>
          </a:r>
          <a:endParaRPr lang="ru-RU" sz="1100" b="1" kern="1200">
            <a:latin typeface="+mn-lt"/>
          </a:endParaRPr>
        </a:p>
      </dsp:txBody>
      <dsp:txXfrm>
        <a:off x="459607" y="1129435"/>
        <a:ext cx="1611548" cy="966928"/>
      </dsp:txXfrm>
    </dsp:sp>
    <dsp:sp modelId="{D08E9558-6839-4A2C-83F6-486B22DC279E}">
      <dsp:nvSpPr>
        <dsp:cNvPr id="0" name=""/>
        <dsp:cNvSpPr/>
      </dsp:nvSpPr>
      <dsp:spPr>
        <a:xfrm>
          <a:off x="2232310" y="1129435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1174939"/>
                <a:satOff val="7079"/>
                <a:lumOff val="567"/>
                <a:alphaOff val="0"/>
                <a:shade val="51000"/>
                <a:satMod val="130000"/>
              </a:schemeClr>
            </a:gs>
            <a:gs pos="80000">
              <a:schemeClr val="accent4">
                <a:hueOff val="-1174939"/>
                <a:satOff val="7079"/>
                <a:lumOff val="567"/>
                <a:alphaOff val="0"/>
                <a:shade val="93000"/>
                <a:satMod val="130000"/>
              </a:schemeClr>
            </a:gs>
            <a:gs pos="100000">
              <a:schemeClr val="accent4">
                <a:hueOff val="-1174939"/>
                <a:satOff val="7079"/>
                <a:lumOff val="5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>
              <a:latin typeface="+mn-lt"/>
            </a:rPr>
            <a:t>Филиал ОАО «</a:t>
          </a:r>
          <a:r>
            <a:rPr lang="ru-RU" sz="1000" b="1" i="0" u="none" kern="1200" dirty="0" err="1" smtClean="0">
              <a:latin typeface="+mn-lt"/>
            </a:rPr>
            <a:t>Мостострой</a:t>
          </a:r>
          <a:r>
            <a:rPr lang="ru-RU" sz="1000" b="1" i="0" u="none" kern="1200" dirty="0" smtClean="0">
              <a:latin typeface="+mn-lt"/>
            </a:rPr>
            <a:t> индустрия» Люберецкий завод мостостроительного оборудования</a:t>
          </a:r>
          <a:endParaRPr lang="ru-RU" sz="1000" b="1" kern="1200" dirty="0">
            <a:latin typeface="+mn-lt"/>
          </a:endParaRPr>
        </a:p>
      </dsp:txBody>
      <dsp:txXfrm>
        <a:off x="2232310" y="1129435"/>
        <a:ext cx="1611548" cy="966928"/>
      </dsp:txXfrm>
    </dsp:sp>
    <dsp:sp modelId="{DCF842C0-30BF-453A-AF30-5EC9D2136CEC}">
      <dsp:nvSpPr>
        <dsp:cNvPr id="0" name=""/>
        <dsp:cNvSpPr/>
      </dsp:nvSpPr>
      <dsp:spPr>
        <a:xfrm>
          <a:off x="4005013" y="1129435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1409927"/>
                <a:satOff val="8494"/>
                <a:lumOff val="681"/>
                <a:alphaOff val="0"/>
                <a:shade val="51000"/>
                <a:satMod val="130000"/>
              </a:schemeClr>
            </a:gs>
            <a:gs pos="80000">
              <a:schemeClr val="accent4">
                <a:hueOff val="-1409927"/>
                <a:satOff val="8494"/>
                <a:lumOff val="681"/>
                <a:alphaOff val="0"/>
                <a:shade val="93000"/>
                <a:satMod val="130000"/>
              </a:schemeClr>
            </a:gs>
            <a:gs pos="100000">
              <a:schemeClr val="accent4">
                <a:hueOff val="-1409927"/>
                <a:satOff val="8494"/>
                <a:lumOff val="6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Научно-промышленная фирма «ТРЭКОЛ»</a:t>
          </a:r>
          <a:endParaRPr lang="ru-RU" sz="1100" b="1" kern="1200" dirty="0">
            <a:latin typeface="+mn-lt"/>
          </a:endParaRPr>
        </a:p>
      </dsp:txBody>
      <dsp:txXfrm>
        <a:off x="4005013" y="1129435"/>
        <a:ext cx="1611548" cy="966928"/>
      </dsp:txXfrm>
    </dsp:sp>
    <dsp:sp modelId="{AD89AFA8-9C10-421E-9128-F943605336EB}">
      <dsp:nvSpPr>
        <dsp:cNvPr id="0" name=""/>
        <dsp:cNvSpPr/>
      </dsp:nvSpPr>
      <dsp:spPr>
        <a:xfrm>
          <a:off x="5777716" y="1129435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1644915"/>
                <a:satOff val="9910"/>
                <a:lumOff val="794"/>
                <a:alphaOff val="0"/>
                <a:shade val="51000"/>
                <a:satMod val="130000"/>
              </a:schemeClr>
            </a:gs>
            <a:gs pos="80000">
              <a:schemeClr val="accent4">
                <a:hueOff val="-1644915"/>
                <a:satOff val="9910"/>
                <a:lumOff val="794"/>
                <a:alphaOff val="0"/>
                <a:shade val="93000"/>
                <a:satMod val="130000"/>
              </a:schemeClr>
            </a:gs>
            <a:gs pos="100000">
              <a:schemeClr val="accent4">
                <a:hueOff val="-1644915"/>
                <a:satOff val="9910"/>
                <a:lumOff val="7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ООО «НПФ </a:t>
          </a:r>
          <a:r>
            <a:rPr lang="ru-RU" sz="1100" b="1" i="0" u="none" kern="1200" dirty="0" err="1" smtClean="0">
              <a:latin typeface="+mn-lt"/>
            </a:rPr>
            <a:t>Техэнергокомплекс</a:t>
          </a:r>
          <a:r>
            <a:rPr lang="ru-RU" sz="1100" b="1" i="0" u="none" kern="1200" dirty="0" smtClean="0">
              <a:latin typeface="+mn-lt"/>
            </a:rPr>
            <a:t>»</a:t>
          </a:r>
          <a:endParaRPr lang="ru-RU" sz="1100" b="1" kern="1200" dirty="0">
            <a:latin typeface="+mn-lt"/>
          </a:endParaRPr>
        </a:p>
      </dsp:txBody>
      <dsp:txXfrm>
        <a:off x="5777716" y="1129435"/>
        <a:ext cx="1611548" cy="966928"/>
      </dsp:txXfrm>
    </dsp:sp>
    <dsp:sp modelId="{FBD9A6C6-CF6C-4B30-9EA7-B544324E0DAA}">
      <dsp:nvSpPr>
        <dsp:cNvPr id="0" name=""/>
        <dsp:cNvSpPr/>
      </dsp:nvSpPr>
      <dsp:spPr>
        <a:xfrm>
          <a:off x="459607" y="2257519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1879903"/>
                <a:satOff val="11326"/>
                <a:lumOff val="908"/>
                <a:alphaOff val="0"/>
                <a:shade val="51000"/>
                <a:satMod val="130000"/>
              </a:schemeClr>
            </a:gs>
            <a:gs pos="80000">
              <a:schemeClr val="accent4">
                <a:hueOff val="-1879903"/>
                <a:satOff val="11326"/>
                <a:lumOff val="908"/>
                <a:alphaOff val="0"/>
                <a:shade val="93000"/>
                <a:satMod val="130000"/>
              </a:schemeClr>
            </a:gs>
            <a:gs pos="100000">
              <a:schemeClr val="accent4">
                <a:hueOff val="-1879903"/>
                <a:satOff val="11326"/>
                <a:lumOff val="9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smtClean="0">
              <a:latin typeface="+mn-lt"/>
            </a:rPr>
            <a:t>ООО «РПК «ЛазерСтиль» </a:t>
          </a:r>
          <a:endParaRPr lang="ru-RU" sz="1100" b="1" kern="1200">
            <a:latin typeface="+mn-lt"/>
          </a:endParaRPr>
        </a:p>
      </dsp:txBody>
      <dsp:txXfrm>
        <a:off x="459607" y="2257519"/>
        <a:ext cx="1611548" cy="966928"/>
      </dsp:txXfrm>
    </dsp:sp>
    <dsp:sp modelId="{BB539126-0729-4D63-93C4-450C18EDCC4E}">
      <dsp:nvSpPr>
        <dsp:cNvPr id="0" name=""/>
        <dsp:cNvSpPr/>
      </dsp:nvSpPr>
      <dsp:spPr>
        <a:xfrm>
          <a:off x="2232310" y="2257519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2114891"/>
                <a:satOff val="12742"/>
                <a:lumOff val="1021"/>
                <a:alphaOff val="0"/>
                <a:shade val="51000"/>
                <a:satMod val="130000"/>
              </a:schemeClr>
            </a:gs>
            <a:gs pos="80000">
              <a:schemeClr val="accent4">
                <a:hueOff val="-2114891"/>
                <a:satOff val="12742"/>
                <a:lumOff val="1021"/>
                <a:alphaOff val="0"/>
                <a:shade val="93000"/>
                <a:satMod val="130000"/>
              </a:schemeClr>
            </a:gs>
            <a:gs pos="100000">
              <a:schemeClr val="accent4">
                <a:hueOff val="-2114891"/>
                <a:satOff val="12742"/>
                <a:lumOff val="1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ООО «РГ-групп»</a:t>
          </a:r>
          <a:endParaRPr lang="ru-RU" sz="1100" b="1" kern="1200" dirty="0">
            <a:latin typeface="+mn-lt"/>
          </a:endParaRPr>
        </a:p>
      </dsp:txBody>
      <dsp:txXfrm>
        <a:off x="2232310" y="2257519"/>
        <a:ext cx="1611548" cy="966928"/>
      </dsp:txXfrm>
    </dsp:sp>
    <dsp:sp modelId="{E9E3A18E-7ECE-4E34-A363-54CBBCE4B609}">
      <dsp:nvSpPr>
        <dsp:cNvPr id="0" name=""/>
        <dsp:cNvSpPr/>
      </dsp:nvSpPr>
      <dsp:spPr>
        <a:xfrm>
          <a:off x="4005013" y="2257519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2349879"/>
                <a:satOff val="14157"/>
                <a:lumOff val="1135"/>
                <a:alphaOff val="0"/>
                <a:shade val="51000"/>
                <a:satMod val="130000"/>
              </a:schemeClr>
            </a:gs>
            <a:gs pos="80000">
              <a:schemeClr val="accent4">
                <a:hueOff val="-2349879"/>
                <a:satOff val="14157"/>
                <a:lumOff val="1135"/>
                <a:alphaOff val="0"/>
                <a:shade val="93000"/>
                <a:satMod val="130000"/>
              </a:schemeClr>
            </a:gs>
            <a:gs pos="100000">
              <a:schemeClr val="accent4">
                <a:hueOff val="-2349879"/>
                <a:satOff val="14157"/>
                <a:lumOff val="11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АО «НПО ЭНЕРГОКОНТРАКТ»</a:t>
          </a:r>
          <a:endParaRPr lang="ru-RU" sz="1100" b="1" kern="1200" dirty="0">
            <a:latin typeface="+mn-lt"/>
          </a:endParaRPr>
        </a:p>
      </dsp:txBody>
      <dsp:txXfrm>
        <a:off x="4005013" y="2257519"/>
        <a:ext cx="1611548" cy="966928"/>
      </dsp:txXfrm>
    </dsp:sp>
    <dsp:sp modelId="{2F266E03-FCEB-42EB-A952-342CEB6A25E0}">
      <dsp:nvSpPr>
        <dsp:cNvPr id="0" name=""/>
        <dsp:cNvSpPr/>
      </dsp:nvSpPr>
      <dsp:spPr>
        <a:xfrm>
          <a:off x="5777716" y="2257519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2584866"/>
                <a:satOff val="15573"/>
                <a:lumOff val="1248"/>
                <a:alphaOff val="0"/>
                <a:shade val="51000"/>
                <a:satMod val="130000"/>
              </a:schemeClr>
            </a:gs>
            <a:gs pos="80000">
              <a:schemeClr val="accent4">
                <a:hueOff val="-2584866"/>
                <a:satOff val="15573"/>
                <a:lumOff val="12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584866"/>
                <a:satOff val="15573"/>
                <a:lumOff val="12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smtClean="0">
              <a:latin typeface="+mn-lt"/>
            </a:rPr>
            <a:t>ООО «Пехорский текстиль» </a:t>
          </a:r>
          <a:endParaRPr lang="ru-RU" sz="1100" b="1" kern="1200">
            <a:latin typeface="+mn-lt"/>
          </a:endParaRPr>
        </a:p>
      </dsp:txBody>
      <dsp:txXfrm>
        <a:off x="5777716" y="2257519"/>
        <a:ext cx="1611548" cy="966928"/>
      </dsp:txXfrm>
    </dsp:sp>
    <dsp:sp modelId="{3E13BE51-7A84-4221-93AE-7E058FAFE40B}">
      <dsp:nvSpPr>
        <dsp:cNvPr id="0" name=""/>
        <dsp:cNvSpPr/>
      </dsp:nvSpPr>
      <dsp:spPr>
        <a:xfrm>
          <a:off x="459607" y="3385602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2819854"/>
                <a:satOff val="16989"/>
                <a:lumOff val="1362"/>
                <a:alphaOff val="0"/>
                <a:shade val="51000"/>
                <a:satMod val="130000"/>
              </a:schemeClr>
            </a:gs>
            <a:gs pos="80000">
              <a:schemeClr val="accent4">
                <a:hueOff val="-2819854"/>
                <a:satOff val="16989"/>
                <a:lumOff val="1362"/>
                <a:alphaOff val="0"/>
                <a:shade val="93000"/>
                <a:satMod val="130000"/>
              </a:schemeClr>
            </a:gs>
            <a:gs pos="100000">
              <a:schemeClr val="accent4">
                <a:hueOff val="-2819854"/>
                <a:satOff val="16989"/>
                <a:lumOff val="13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ООО ТО «Монолит» </a:t>
          </a:r>
          <a:endParaRPr lang="ru-RU" sz="1100" b="1" kern="1200" dirty="0">
            <a:latin typeface="+mn-lt"/>
          </a:endParaRPr>
        </a:p>
      </dsp:txBody>
      <dsp:txXfrm>
        <a:off x="459607" y="3385602"/>
        <a:ext cx="1611548" cy="966928"/>
      </dsp:txXfrm>
    </dsp:sp>
    <dsp:sp modelId="{2E3F7446-4B5B-4FDD-918E-5E307F8F7671}">
      <dsp:nvSpPr>
        <dsp:cNvPr id="0" name=""/>
        <dsp:cNvSpPr/>
      </dsp:nvSpPr>
      <dsp:spPr>
        <a:xfrm>
          <a:off x="2232310" y="3385602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3054842"/>
                <a:satOff val="18405"/>
                <a:lumOff val="1475"/>
                <a:alphaOff val="0"/>
                <a:shade val="51000"/>
                <a:satMod val="130000"/>
              </a:schemeClr>
            </a:gs>
            <a:gs pos="80000">
              <a:schemeClr val="accent4">
                <a:hueOff val="-3054842"/>
                <a:satOff val="18405"/>
                <a:lumOff val="1475"/>
                <a:alphaOff val="0"/>
                <a:shade val="93000"/>
                <a:satMod val="130000"/>
              </a:schemeClr>
            </a:gs>
            <a:gs pos="100000">
              <a:schemeClr val="accent4">
                <a:hueOff val="-3054842"/>
                <a:satOff val="18405"/>
                <a:lumOff val="14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smtClean="0">
              <a:latin typeface="+mn-lt"/>
            </a:rPr>
            <a:t>ООО ПК «ЛИДЕР»</a:t>
          </a:r>
          <a:endParaRPr lang="ru-RU" sz="1100" b="1" kern="1200">
            <a:latin typeface="+mn-lt"/>
          </a:endParaRPr>
        </a:p>
      </dsp:txBody>
      <dsp:txXfrm>
        <a:off x="2232310" y="3385602"/>
        <a:ext cx="1611548" cy="966928"/>
      </dsp:txXfrm>
    </dsp:sp>
    <dsp:sp modelId="{FBA6016F-0BC8-43B0-BE4D-78C6578C4CCB}">
      <dsp:nvSpPr>
        <dsp:cNvPr id="0" name=""/>
        <dsp:cNvSpPr/>
      </dsp:nvSpPr>
      <dsp:spPr>
        <a:xfrm>
          <a:off x="4005013" y="3385602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3289830"/>
                <a:satOff val="19820"/>
                <a:lumOff val="1589"/>
                <a:alphaOff val="0"/>
                <a:shade val="51000"/>
                <a:satMod val="130000"/>
              </a:schemeClr>
            </a:gs>
            <a:gs pos="80000">
              <a:schemeClr val="accent4">
                <a:hueOff val="-3289830"/>
                <a:satOff val="19820"/>
                <a:lumOff val="1589"/>
                <a:alphaOff val="0"/>
                <a:shade val="93000"/>
                <a:satMod val="130000"/>
              </a:schemeClr>
            </a:gs>
            <a:gs pos="100000">
              <a:schemeClr val="accent4">
                <a:hueOff val="-3289830"/>
                <a:satOff val="19820"/>
                <a:lumOff val="1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ООО «Люберецкий авторемонтный завод» </a:t>
          </a:r>
          <a:endParaRPr lang="ru-RU" sz="1100" b="1" kern="1200" dirty="0">
            <a:latin typeface="+mn-lt"/>
          </a:endParaRPr>
        </a:p>
      </dsp:txBody>
      <dsp:txXfrm>
        <a:off x="4005013" y="3385602"/>
        <a:ext cx="1611548" cy="966928"/>
      </dsp:txXfrm>
    </dsp:sp>
    <dsp:sp modelId="{7DFFE14F-7795-4D4E-814F-1349B506419B}">
      <dsp:nvSpPr>
        <dsp:cNvPr id="0" name=""/>
        <dsp:cNvSpPr/>
      </dsp:nvSpPr>
      <dsp:spPr>
        <a:xfrm>
          <a:off x="5777716" y="3385602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3524818"/>
                <a:satOff val="21236"/>
                <a:lumOff val="1702"/>
                <a:alphaOff val="0"/>
                <a:shade val="51000"/>
                <a:satMod val="130000"/>
              </a:schemeClr>
            </a:gs>
            <a:gs pos="80000">
              <a:schemeClr val="accent4">
                <a:hueOff val="-3524818"/>
                <a:satOff val="21236"/>
                <a:lumOff val="1702"/>
                <a:alphaOff val="0"/>
                <a:shade val="93000"/>
                <a:satMod val="130000"/>
              </a:schemeClr>
            </a:gs>
            <a:gs pos="100000">
              <a:schemeClr val="accent4">
                <a:hueOff val="-3524818"/>
                <a:satOff val="21236"/>
                <a:lumOff val="1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НПО «Ассоциация КИЛАК» </a:t>
          </a:r>
          <a:endParaRPr lang="ru-RU" sz="1100" b="1" kern="1200" dirty="0">
            <a:latin typeface="+mn-lt"/>
          </a:endParaRPr>
        </a:p>
      </dsp:txBody>
      <dsp:txXfrm>
        <a:off x="5777716" y="3385602"/>
        <a:ext cx="1611548" cy="966928"/>
      </dsp:txXfrm>
    </dsp:sp>
    <dsp:sp modelId="{8E7F41F7-8FEB-4079-B0BF-D21326EDB3EF}">
      <dsp:nvSpPr>
        <dsp:cNvPr id="0" name=""/>
        <dsp:cNvSpPr/>
      </dsp:nvSpPr>
      <dsp:spPr>
        <a:xfrm>
          <a:off x="459607" y="4513686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3759806"/>
                <a:satOff val="22652"/>
                <a:lumOff val="1816"/>
                <a:alphaOff val="0"/>
                <a:shade val="51000"/>
                <a:satMod val="130000"/>
              </a:schemeClr>
            </a:gs>
            <a:gs pos="80000">
              <a:schemeClr val="accent4">
                <a:hueOff val="-3759806"/>
                <a:satOff val="22652"/>
                <a:lumOff val="18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759806"/>
                <a:satOff val="22652"/>
                <a:lumOff val="18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smtClean="0">
              <a:latin typeface="+mn-lt"/>
            </a:rPr>
            <a:t>ООО «ИнтерЛек»</a:t>
          </a:r>
          <a:endParaRPr lang="ru-RU" sz="1100" b="1" kern="1200">
            <a:latin typeface="+mn-lt"/>
          </a:endParaRPr>
        </a:p>
      </dsp:txBody>
      <dsp:txXfrm>
        <a:off x="459607" y="4513686"/>
        <a:ext cx="1611548" cy="966928"/>
      </dsp:txXfrm>
    </dsp:sp>
    <dsp:sp modelId="{D55AB308-8E2E-44C1-9C17-9B20C5660D5F}">
      <dsp:nvSpPr>
        <dsp:cNvPr id="0" name=""/>
        <dsp:cNvSpPr/>
      </dsp:nvSpPr>
      <dsp:spPr>
        <a:xfrm>
          <a:off x="2232310" y="4513686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3994794"/>
                <a:satOff val="24068"/>
                <a:lumOff val="1929"/>
                <a:alphaOff val="0"/>
                <a:shade val="51000"/>
                <a:satMod val="130000"/>
              </a:schemeClr>
            </a:gs>
            <a:gs pos="80000">
              <a:schemeClr val="accent4">
                <a:hueOff val="-3994794"/>
                <a:satOff val="24068"/>
                <a:lumOff val="1929"/>
                <a:alphaOff val="0"/>
                <a:shade val="93000"/>
                <a:satMod val="130000"/>
              </a:schemeClr>
            </a:gs>
            <a:gs pos="100000">
              <a:schemeClr val="accent4">
                <a:hueOff val="-3994794"/>
                <a:satOff val="24068"/>
                <a:lumOff val="19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dirty="0" smtClean="0">
              <a:latin typeface="+mn-lt"/>
            </a:rPr>
            <a:t>ООО «Кухонный двор»</a:t>
          </a:r>
          <a:endParaRPr lang="ru-RU" sz="1100" b="1" kern="1200" dirty="0">
            <a:latin typeface="+mn-lt"/>
          </a:endParaRPr>
        </a:p>
      </dsp:txBody>
      <dsp:txXfrm>
        <a:off x="2232310" y="4513686"/>
        <a:ext cx="1611548" cy="966928"/>
      </dsp:txXfrm>
    </dsp:sp>
    <dsp:sp modelId="{C556C2FB-8CD2-4BB6-A052-32970026B1C9}">
      <dsp:nvSpPr>
        <dsp:cNvPr id="0" name=""/>
        <dsp:cNvSpPr/>
      </dsp:nvSpPr>
      <dsp:spPr>
        <a:xfrm>
          <a:off x="4005013" y="4513686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4229782"/>
                <a:satOff val="25483"/>
                <a:lumOff val="2043"/>
                <a:alphaOff val="0"/>
                <a:shade val="51000"/>
                <a:satMod val="130000"/>
              </a:schemeClr>
            </a:gs>
            <a:gs pos="80000">
              <a:schemeClr val="accent4">
                <a:hueOff val="-4229782"/>
                <a:satOff val="25483"/>
                <a:lumOff val="2043"/>
                <a:alphaOff val="0"/>
                <a:shade val="93000"/>
                <a:satMod val="130000"/>
              </a:schemeClr>
            </a:gs>
            <a:gs pos="100000">
              <a:schemeClr val="accent4">
                <a:hueOff val="-4229782"/>
                <a:satOff val="25483"/>
                <a:lumOff val="20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smtClean="0">
              <a:latin typeface="+mn-lt"/>
            </a:rPr>
            <a:t>Филиал АКБ «СЛАВИЯ» (АО) г.Люберцы</a:t>
          </a:r>
          <a:endParaRPr lang="ru-RU" sz="1100" b="1" kern="1200">
            <a:latin typeface="+mn-lt"/>
          </a:endParaRPr>
        </a:p>
      </dsp:txBody>
      <dsp:txXfrm>
        <a:off x="4005013" y="4513686"/>
        <a:ext cx="1611548" cy="966928"/>
      </dsp:txXfrm>
    </dsp:sp>
    <dsp:sp modelId="{1CD55261-B9D7-42F3-A53B-F18ACE23D551}">
      <dsp:nvSpPr>
        <dsp:cNvPr id="0" name=""/>
        <dsp:cNvSpPr/>
      </dsp:nvSpPr>
      <dsp:spPr>
        <a:xfrm>
          <a:off x="5777716" y="4513686"/>
          <a:ext cx="1611548" cy="96692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kern="1200" smtClean="0">
              <a:latin typeface="+mn-lt"/>
            </a:rPr>
            <a:t>АО «Люберецкий хлебокомбинат»</a:t>
          </a:r>
          <a:endParaRPr lang="ru-RU" sz="1100" b="1" kern="1200">
            <a:latin typeface="+mn-lt"/>
          </a:endParaRPr>
        </a:p>
      </dsp:txBody>
      <dsp:txXfrm>
        <a:off x="5777716" y="4513686"/>
        <a:ext cx="1611548" cy="96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5476-1969-4759-B87D-7EA2D978DFDB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7BE6A-F6DC-4C0B-9CB1-D4140A73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0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BE6A-F6DC-4C0B-9CB1-D4140A73C2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1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3417" y="3548017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</a:t>
            </a:r>
            <a:r>
              <a:rPr lang="ru-RU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0677" y="587727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ru-RU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69259"/>
            <a:ext cx="1550631" cy="1937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3049" y="5233892"/>
            <a:ext cx="378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Городской округ Люберцы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9334805"/>
              </p:ext>
            </p:extLst>
          </p:nvPr>
        </p:nvGraphicFramePr>
        <p:xfrm>
          <a:off x="5580112" y="980727"/>
          <a:ext cx="2532244" cy="159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80" y="1009281"/>
            <a:ext cx="897406" cy="38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17" y="1453374"/>
            <a:ext cx="820668" cy="6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47" y="1837910"/>
            <a:ext cx="779071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1484" y="2487784"/>
            <a:ext cx="3962832" cy="1823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Машиностроительная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компания «АТЕСИ» </a:t>
            </a:r>
            <a:r>
              <a:rPr lang="ru-RU" sz="1200" dirty="0" smtClean="0"/>
              <a:t>Одно из лидирующих предприятий России в области проектирования и производства профессионального кухонного </a:t>
            </a:r>
            <a:r>
              <a:rPr lang="ru-RU" sz="1200" dirty="0"/>
              <a:t>оборудования. На предприятии созданы собственный конструкторско-технологический отдел, отдел качества и испытательная лаборатория, что позволяет в кратчайшие сроки проектировать, испытывать и осваивать в производстве новые изделия. </a:t>
            </a:r>
            <a:endParaRPr lang="ru-RU" sz="1200" dirty="0" smtClean="0"/>
          </a:p>
          <a:p>
            <a:pPr indent="457200" algn="just"/>
            <a:r>
              <a:rPr lang="ru-RU" sz="1200" dirty="0"/>
              <a:t> 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9" y="1635382"/>
            <a:ext cx="1825891" cy="779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19" y="1943076"/>
            <a:ext cx="2126343" cy="159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65" y="1781206"/>
            <a:ext cx="2088232" cy="20074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64" y="4158914"/>
            <a:ext cx="1232687" cy="971411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18381" y="4725144"/>
            <a:ext cx="3915935" cy="177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Текстильное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объединение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«Монолит»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Российская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текстильная компания, основанная в 1992 году.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Компания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является членом Российского союза предпринимателей текстильной и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легкой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промышленности.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80848"/>
            <a:ext cx="2479624" cy="7429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88" y="4702430"/>
            <a:ext cx="2510880" cy="116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11" y="3591214"/>
            <a:ext cx="2226463" cy="920271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20140" y="4593056"/>
            <a:ext cx="3872089" cy="128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«Люберецкий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авторемонтный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завод»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проводит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весь спектр работ по ремонту любых отечественных автомобилей и иномарок.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Наличие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собственной станочной базы, а так же высококлассных специалистов, способных отремонтировать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, восстановить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или изготовить заново любую деталь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автомобиля.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14" y="4328700"/>
            <a:ext cx="2033283" cy="152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64" y="4328700"/>
            <a:ext cx="2049772" cy="153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5" y="1672094"/>
            <a:ext cx="2393237" cy="394441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11879" y="1987188"/>
            <a:ext cx="3872089" cy="139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/>
              <a:t>ООО </a:t>
            </a:r>
            <a:r>
              <a:rPr lang="ru-RU" sz="1100" b="1" dirty="0"/>
              <a:t>«НПФ </a:t>
            </a:r>
            <a:r>
              <a:rPr lang="ru-RU" sz="1100" b="1" dirty="0" err="1"/>
              <a:t>Техэнергокомплекс</a:t>
            </a:r>
            <a:r>
              <a:rPr lang="ru-RU" sz="1100" b="1" dirty="0"/>
              <a:t>» </a:t>
            </a:r>
            <a:r>
              <a:rPr lang="ru-RU" sz="1100" dirty="0"/>
              <a:t>основное направление  деятельности разработка и серийное </a:t>
            </a:r>
            <a:r>
              <a:rPr lang="ru-RU" sz="1100" dirty="0" smtClean="0"/>
              <a:t>производство</a:t>
            </a:r>
            <a:r>
              <a:rPr lang="ru-RU" sz="1100" dirty="0" smtClean="0">
                <a:solidFill>
                  <a:schemeClr val="bg1"/>
                </a:solidFill>
              </a:rPr>
              <a:t>__</a:t>
            </a:r>
            <a:r>
              <a:rPr lang="ru-RU" sz="1100" dirty="0" smtClean="0"/>
              <a:t>современного</a:t>
            </a:r>
            <a:r>
              <a:rPr lang="ru-RU" sz="1100" dirty="0" smtClean="0">
                <a:solidFill>
                  <a:schemeClr val="bg1"/>
                </a:solidFill>
              </a:rPr>
              <a:t>__</a:t>
            </a:r>
            <a:r>
              <a:rPr lang="ru-RU" sz="1100" dirty="0" smtClean="0"/>
              <a:t>и</a:t>
            </a:r>
            <a:r>
              <a:rPr lang="ru-RU" sz="1100" dirty="0" smtClean="0">
                <a:solidFill>
                  <a:schemeClr val="bg1"/>
                </a:solidFill>
              </a:rPr>
              <a:t>__</a:t>
            </a:r>
            <a:r>
              <a:rPr lang="ru-RU" sz="1100" dirty="0" smtClean="0"/>
              <a:t>качественного</a:t>
            </a:r>
            <a:r>
              <a:rPr lang="ru-RU" sz="1100" dirty="0"/>
              <a:t> </a:t>
            </a:r>
            <a:r>
              <a:rPr lang="ru-RU" sz="1200" dirty="0" smtClean="0"/>
              <a:t>электро</a:t>
            </a:r>
            <a:r>
              <a:rPr lang="ru-RU" sz="1200" dirty="0"/>
              <a:t>-</a:t>
            </a:r>
            <a:r>
              <a:rPr lang="ru-RU" sz="1200" dirty="0" smtClean="0"/>
              <a:t>технического</a:t>
            </a:r>
            <a:r>
              <a:rPr lang="ru-RU" sz="1100" dirty="0" smtClean="0"/>
              <a:t> </a:t>
            </a:r>
            <a:r>
              <a:rPr lang="ru-RU" sz="1100" dirty="0"/>
              <a:t>оборудования класса напряжения до 10 </a:t>
            </a:r>
            <a:r>
              <a:rPr lang="ru-RU" sz="1100" dirty="0" err="1"/>
              <a:t>кВ.</a:t>
            </a:r>
            <a:r>
              <a:rPr lang="ru-RU" sz="1100" dirty="0"/>
              <a:t> 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81" y="1596451"/>
            <a:ext cx="1619820" cy="15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4" y="1581585"/>
            <a:ext cx="2526355" cy="162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08811" y="417506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4" y="383901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8068" y="4653136"/>
            <a:ext cx="4000822" cy="1521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Акционерное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общество «Люберецкий завод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Монтажавтоматика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(АО «ЛЗМ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»)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первый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 Российской Федерации кластер продукции транспортного электромашиностроения и силовой электроэнергетики, объединяющий в рамках структуры производство, фундаментальные разработки и современные системы проектирования новых продуктов, организацию подготовки их производства.</a:t>
            </a:r>
          </a:p>
          <a:p>
            <a:pPr indent="45720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indent="457200"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8" y="4002896"/>
            <a:ext cx="3575936" cy="2919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4411635"/>
            <a:ext cx="2362101" cy="142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42" y="4411635"/>
            <a:ext cx="2198455" cy="146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7933"/>
            <a:ext cx="1584176" cy="76867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37085" y="2548931"/>
            <a:ext cx="3863522" cy="1521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АО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ХелиВерт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совместное предприятие АО «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Вертолеты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России» и компании «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Leonardo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S.p.A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Helicopter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Division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ПАО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ХелиВерт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" «молодая», динамично развивающаяся компания, которая предлагает на Российский авиационный рынок многоцелевой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вертолет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нового поколения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AW139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90" y="1967982"/>
            <a:ext cx="2339752" cy="157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00" y="1967982"/>
            <a:ext cx="2302907" cy="153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7085" y="4739250"/>
            <a:ext cx="3695199" cy="132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/>
              <a:t>ООО </a:t>
            </a:r>
            <a:r>
              <a:rPr lang="ru-RU" sz="1100" b="1" dirty="0"/>
              <a:t>«</a:t>
            </a:r>
            <a:r>
              <a:rPr lang="ru-RU" sz="1100" b="1" dirty="0" err="1"/>
              <a:t>Пехорский</a:t>
            </a:r>
            <a:r>
              <a:rPr lang="ru-RU" sz="1100" b="1" dirty="0"/>
              <a:t> текстиль»</a:t>
            </a:r>
            <a:r>
              <a:rPr lang="ru-RU" sz="1100" dirty="0"/>
              <a:t> </a:t>
            </a:r>
            <a:r>
              <a:rPr lang="ru-RU" sz="1100" dirty="0" smtClean="0"/>
              <a:t>предприятия по производству пряжи для ручного и машинного вязания. </a:t>
            </a:r>
            <a:r>
              <a:rPr lang="ru-RU" sz="1100" dirty="0"/>
              <a:t>За выпуск качественной, востребованной пряжи предприятие неоднократно награждалось на международных ярмарках «</a:t>
            </a:r>
            <a:r>
              <a:rPr lang="ru-RU" sz="1100" dirty="0" err="1"/>
              <a:t>Текстильэкспо</a:t>
            </a:r>
            <a:r>
              <a:rPr lang="ru-RU" sz="1100" dirty="0"/>
              <a:t>» дипломами за высокие потребительские свойства продукции. Компания включена в Реестр «500 преуспевающих компаний России</a:t>
            </a:r>
            <a:r>
              <a:rPr lang="ru-RU" sz="1100" dirty="0" smtClean="0"/>
              <a:t>».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9" y="4008453"/>
            <a:ext cx="3187452" cy="6710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32" y="3973992"/>
            <a:ext cx="2015736" cy="201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72" y="3929663"/>
            <a:ext cx="1836960" cy="205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79" y="1435824"/>
            <a:ext cx="1901010" cy="864095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37085" y="2280872"/>
            <a:ext cx="3695199" cy="1463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ЗАО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"ВИК "</a:t>
            </a:r>
            <a:r>
              <a:rPr lang="ru-RU" sz="1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Тензо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-М« 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Весоизмерительная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компания «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Тензо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-М» является ведущим Российским разработчиком и производителем промышленной 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весоизмерительной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техники. Сегодня компания ежегодно производит десятки тысяч 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весоизмерительных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датчиков, весов, дозаторов и вторичных приборов для многих отраслей промышленности.</a:t>
            </a:r>
          </a:p>
          <a:p>
            <a:pPr indent="457200" algn="just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indent="457200" algn="just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92" y="1904401"/>
            <a:ext cx="2178635" cy="145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09" y="1740388"/>
            <a:ext cx="2000250" cy="8905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89" y="2685565"/>
            <a:ext cx="2339752" cy="831847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39380" y="2153897"/>
            <a:ext cx="4073739" cy="1524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Филиал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АО «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Мостостройиндустрия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Люберецкий завод мостостроительного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оборудования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является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ведущим предприятием в России по производству инвентарных обсадных труб и сопутствующего оборудования для устройства буронабивных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свай. </a:t>
            </a:r>
            <a:r>
              <a:rPr lang="ru-RU" sz="1200" dirty="0" smtClean="0"/>
              <a:t>Завод </a:t>
            </a:r>
            <a:r>
              <a:rPr lang="ru-RU" sz="1200" dirty="0"/>
              <a:t>выпускает металлоконструкции </a:t>
            </a:r>
            <a:r>
              <a:rPr lang="ru-RU" sz="1200" dirty="0" err="1"/>
              <a:t>пролетных</a:t>
            </a:r>
            <a:r>
              <a:rPr lang="ru-RU" sz="1200" dirty="0"/>
              <a:t> строений автодорожных и железнодорожных мостов, а также конструкции для промышленного и гражданского </a:t>
            </a:r>
            <a:r>
              <a:rPr lang="ru-RU" sz="1200" dirty="0" smtClean="0"/>
              <a:t>строительства.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9382" y="4941168"/>
            <a:ext cx="4073738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«ФПГ </a:t>
            </a:r>
            <a:r>
              <a:rPr lang="ru-RU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Энергоконтракт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специализируется на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максимально-</a:t>
            </a:r>
            <a:r>
              <a:rPr 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надежной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защите персонала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топливно-  энергетического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комплекса,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транспортной, лесозаготовительной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и металлургической отраслей России от профессиональных рисков.</a:t>
            </a:r>
          </a:p>
          <a:p>
            <a:pPr indent="457200" algn="just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indent="457200" algn="just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5" y="1687457"/>
            <a:ext cx="4644008" cy="556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77" y="2243770"/>
            <a:ext cx="2035721" cy="139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64" y="2206311"/>
            <a:ext cx="2246350" cy="143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30" y="4836532"/>
            <a:ext cx="1997713" cy="133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5" y="3883103"/>
            <a:ext cx="2144567" cy="936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22" y="4836532"/>
            <a:ext cx="2257923" cy="133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7085" y="2646687"/>
            <a:ext cx="3874875" cy="1259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РПК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ru-RU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ЛазерСтиль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успешно работает на рекламном рынке по двум основным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направлениям это производство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наружной рекламы, фасадных и интерьерных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вывесок и производство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серийных и эксклюзивных POS-материалов,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оформление стационарных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мест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продаж.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indent="457200" algn="just"/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7085" y="4911700"/>
            <a:ext cx="3906415" cy="132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«РГ-</a:t>
            </a:r>
            <a:r>
              <a:rPr lang="ru-RU" sz="1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Ремсервис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осуществляет производство и профессиональный ремонт гидроагрегатов, а также поставку комплектующих для гидросистем ведущих мировых производителей и собственного производства под маркой RGC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indent="457200" algn="just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7" y="1858266"/>
            <a:ext cx="2552381" cy="495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64897"/>
            <a:ext cx="2310536" cy="153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81" y="1964897"/>
            <a:ext cx="2293987" cy="152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00" y="4452904"/>
            <a:ext cx="2263277" cy="151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64" y="4448747"/>
            <a:ext cx="2225892" cy="151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75" y="4654333"/>
            <a:ext cx="1675717" cy="2404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0" y="4208494"/>
            <a:ext cx="2114760" cy="387649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7085" y="2646686"/>
            <a:ext cx="3802867" cy="128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«КД». </a:t>
            </a:r>
            <a:r>
              <a:rPr lang="ru-RU" sz="1100" dirty="0" smtClean="0"/>
              <a:t>Компания «Кухонный Двор»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имеет </a:t>
            </a:r>
            <a:r>
              <a:rPr lang="ru-RU" sz="1100" dirty="0" smtClean="0"/>
              <a:t>высокотехнологичное производство кухонной мебели и гарнитуров, </a:t>
            </a:r>
            <a:r>
              <a:rPr lang="ru-RU" sz="1100" dirty="0"/>
              <a:t>основанное на автоматизации всех производственных </a:t>
            </a:r>
            <a:r>
              <a:rPr lang="ru-RU" sz="1100" dirty="0" smtClean="0"/>
              <a:t>процессов.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6387" y="4911700"/>
            <a:ext cx="3753565" cy="139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«ПК «Лидер»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предприятие по производству безалкогольных напитков </a:t>
            </a:r>
            <a:r>
              <a:rPr lang="ru-RU" sz="1100" dirty="0"/>
              <a:t>более 100 наименований разнообразных напитков практически во всех существующих </a:t>
            </a:r>
            <a:r>
              <a:rPr lang="ru-RU" sz="1100" dirty="0" smtClean="0"/>
              <a:t>категориях.</a:t>
            </a:r>
            <a:endParaRPr lang="ru-RU" sz="1100" dirty="0"/>
          </a:p>
          <a:p>
            <a:pPr indent="457200" algn="just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indent="457200" algn="just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12" y="2367573"/>
            <a:ext cx="2307470" cy="137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14" y="2367573"/>
            <a:ext cx="2261233" cy="137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88" y="1743695"/>
            <a:ext cx="1913368" cy="980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50694"/>
            <a:ext cx="2160240" cy="716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38" y="4643141"/>
            <a:ext cx="2282248" cy="130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12" y="4643140"/>
            <a:ext cx="2257740" cy="130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7085" y="2646686"/>
            <a:ext cx="3836586" cy="128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«Люберецкий </a:t>
            </a:r>
            <a:r>
              <a:rPr lang="ru-RU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хлебокомбинат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выпускает до 20 наименований кондитерских изделий и 50 наименований хлебобулочных изделий, такие как: хлеба,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батонные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изделия, сдобные мелкоштучные изделия, печенья, пирожки, кексы, пирожные, восточные сладости, сдобные сухари в ассортименте, блинную муку.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6387" y="4911700"/>
            <a:ext cx="3787283" cy="139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«ДОК-13»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является собственником производственно-складского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комплекса, и осуществляет сдачу в </a:t>
            </a:r>
            <a:r>
              <a:rPr lang="ru-RU" sz="1100" dirty="0" smtClean="0"/>
              <a:t>долгосрочную </a:t>
            </a:r>
            <a:r>
              <a:rPr lang="ru-RU" sz="1100" dirty="0"/>
              <a:t>аренду нежилых </a:t>
            </a:r>
            <a:r>
              <a:rPr lang="ru-RU" sz="1100" dirty="0" smtClean="0"/>
              <a:t>помещений на территории городского округа Люберцы.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indent="457200" algn="just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2" y="1816739"/>
            <a:ext cx="1994819" cy="992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76" y="2237630"/>
            <a:ext cx="1654104" cy="14829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90" y="2313227"/>
            <a:ext cx="2101325" cy="133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06" y="4265229"/>
            <a:ext cx="1417491" cy="646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15" y="4495076"/>
            <a:ext cx="2045600" cy="151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47" y="4484591"/>
            <a:ext cx="1992411" cy="149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59632" y="546963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5" y="513358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7085" y="2646686"/>
            <a:ext cx="3874875" cy="128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«ИСК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«Ареал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и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нвестиционно-строительная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компания Ареал занимается строительством жилых комплексов и инфраструктурных объектов, формируя современное городское пространство.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6387" y="4911700"/>
            <a:ext cx="3897581" cy="139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ru-RU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ИнтерЛек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 настоящий момент динамично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развивающаяся компания предоставляющая широкий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перечень лекарственных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препаратов,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активно работающая в двух направлениях: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дистрибьюция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на всей территории РФ и отгрузки в страны СНГ продукции российских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производителей.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07822"/>
            <a:ext cx="1813837" cy="1145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20" y="1988841"/>
            <a:ext cx="2276450" cy="1493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80" y="1973448"/>
            <a:ext cx="2000862" cy="150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28" y="4195012"/>
            <a:ext cx="1736449" cy="781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47" y="4505961"/>
            <a:ext cx="2038640" cy="129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41" y="4490471"/>
            <a:ext cx="2195736" cy="130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6387" y="4911700"/>
            <a:ext cx="3897581" cy="139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Холдинг ООО НПО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«Ассоциация </a:t>
            </a:r>
            <a:r>
              <a:rPr lang="ru-RU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Крилак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специализируется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на разработке, производстве и внедрении комплексных систем противопожарной защиты и средств обеспечения пожарной безопасности.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94143"/>
            <a:ext cx="3247343" cy="10226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37" y="4601683"/>
            <a:ext cx="2068599" cy="149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64" y="4601683"/>
            <a:ext cx="2049772" cy="153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20" y="1638388"/>
            <a:ext cx="1057811" cy="111599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86387" y="2595103"/>
            <a:ext cx="3897581" cy="135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НПФ «ТРЭКОЛ»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разрабатывает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и выпускает вездеходы-амфибии на шинах сверхнизкого давления собственной конструкции. 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37" y="1988842"/>
            <a:ext cx="2041168" cy="143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10" y="1988841"/>
            <a:ext cx="2042445" cy="143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949" y="1835791"/>
            <a:ext cx="3706106" cy="26076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Городской округ Люберцы расположен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18 км к юго-востоку от центра Москвы.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различных сторон граничит с г. Москвой, городскими округами Балашиха, Котельники, Дзержинский, Лыткарино, на юго-востоке с Раменским муниципальным районом. 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Площадь городского округа составляет 12,231тыс. га.</a:t>
            </a:r>
          </a:p>
          <a:p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Административный центр — город Люберцы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Трудоспособное население –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173,0 </a:t>
            </a:r>
            <a:r>
              <a:rPr lang="ru-R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тыс.чел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экономике района занято –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96,8 </a:t>
            </a:r>
            <a:r>
              <a:rPr lang="ru-R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тыс.чел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949" y="4512145"/>
            <a:ext cx="3706106" cy="14880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зарплата (тыс. Руб.)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• промышленность 49,2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• строительство 55,2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• торговля 43,8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• образование 47,9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• здравоохранение 59,9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•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45,4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спорт 49,2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1034" y="2743332"/>
            <a:ext cx="4837019" cy="15874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стоимость земельных участков для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размещения: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домов ИЖС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от 1900 - до 5303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руб.за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дачных и садоводческих объединений: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1413 –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4655 руб. за кв.м.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объектов торговли: 5620 руб. за кв.м.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промышленности: 5050 руб. за кв.м.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1034" y="1844825"/>
            <a:ext cx="4837019" cy="8475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ископаемые: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949" y="1149360"/>
            <a:ext cx="8732103" cy="4437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Демографи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ресурсы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01034" y="4513002"/>
            <a:ext cx="4837019" cy="14872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•Электроэнергии: от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 –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4,71 руб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Квт/час (без НДС)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Газоснабжения: 4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,91 – 5,56 руб./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(без НДС)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Водоснабжения: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28,56–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34,69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за 1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НДС)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Водоотведения: от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27,17–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33,8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за 1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НДС)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Теплоснабжения: от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1498,31–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2118,0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руб./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НДС)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37085" y="2646686"/>
            <a:ext cx="3874875" cy="128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«</a:t>
            </a:r>
            <a:r>
              <a:rPr lang="ru-RU" sz="1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Сантехопт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-Регион»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предоставляет большой выбор оптовых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поставок бытовой сантехники, трубопроводной арматуры, отопительных и измерительных приборов, канализационного и насосного оборудования, уплотнительных материалов, сантехнических инструментов и сопутствующих товаров.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2" y="1796361"/>
            <a:ext cx="1852718" cy="815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88840"/>
            <a:ext cx="2204461" cy="124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80" y="1988840"/>
            <a:ext cx="2263275" cy="127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4306828"/>
            <a:ext cx="2555776" cy="6189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30" y="4398742"/>
            <a:ext cx="2069976" cy="155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95" y="4381448"/>
            <a:ext cx="2313343" cy="153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60933" y="4912140"/>
            <a:ext cx="3874875" cy="128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 г. о. Люберцы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Банк "Возрождение"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представлен 3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отделениями, которые обслуживают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физических, юридических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лиц и индивидуальных предпринимателей, и 10 банкоматами, из которых 6 работают круглосуточно, 4 принимают наличные.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47584" y="2510414"/>
            <a:ext cx="3897581" cy="139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ООО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АКБ "СЛАВИЯ" (АО)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банк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предоставляет своим клиентам весь комплекс банковских услуг, включая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расчетно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-кассовое обслуживание, кредитно-депозитные, валютные операции, операции с ценными бумагами, инкассацию денежных средств и т.д.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07" y="1794849"/>
            <a:ext cx="2075139" cy="7155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94849"/>
            <a:ext cx="180407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05" y="1814579"/>
            <a:ext cx="2197739" cy="151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76381" y="366261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83154" y="2564904"/>
            <a:ext cx="8195355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54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sz="54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8359" y="422752"/>
            <a:ext cx="7751495" cy="737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026" y="404664"/>
            <a:ext cx="8804994" cy="7101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Транспортное сообщение</a:t>
            </a:r>
            <a:endParaRPr lang="ru-RU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8760"/>
            <a:ext cx="8455471" cy="5478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/>
              <a:t>В настоящее время основные транспортные связи жителей городского округа Люберцы с Москвой и областью осуществляются двумя видами транспорта: железнодорожным (по Московско-Рязанской железной дороге) и автомобильным (по сети автомобильных дорог федерального, регионального и муниципального значения). Распределение значений общего въезда и выезда на территорию городского округа Люберцы по видам транспорта в час «пик» превышает определённые показатели интенсивности движения более чем в три раза (определяется совместными границами с городом Москвой, увеличением плотности жилой застройки и увеличением автомобилизации населения), кроме того, </a:t>
            </a:r>
            <a:r>
              <a:rPr lang="ru-RU" sz="1400" dirty="0" smtClean="0"/>
              <a:t>идёт </a:t>
            </a:r>
            <a:r>
              <a:rPr lang="ru-RU" sz="1400" dirty="0"/>
              <a:t>некоторое сокращение </a:t>
            </a:r>
            <a:r>
              <a:rPr lang="ru-RU" sz="1400" dirty="0" smtClean="0"/>
              <a:t>объёмов </a:t>
            </a:r>
            <a:r>
              <a:rPr lang="ru-RU" sz="1400" dirty="0"/>
              <a:t>перевозок по железной дороге, в то время как общественный наземный и легковой индивидуальный транспорт принимает на себя все возрастающую нагрузку</a:t>
            </a:r>
            <a:r>
              <a:rPr lang="ru-RU" sz="1400" dirty="0" smtClean="0"/>
              <a:t>. Московско-Рязанская </a:t>
            </a:r>
            <a:r>
              <a:rPr lang="ru-RU" sz="1400" dirty="0"/>
              <a:t>железная дорога проходит по центральной части района в его сложившихся границах и представлена в настоящее время тремя главными путями, по которым обеспечивается движение поездов в пригородном пассажирском, грузовом и дальнем пассажирском сообщении. Около половины территории района находится в зоне пешеходной доступности от железнодорожных остановочных пунктов железной дороги, расположенных в его границах: ст. Люберцы-1, ст. Люберцы-2, пл. Панки, пл. </a:t>
            </a:r>
            <a:r>
              <a:rPr lang="ru-RU" sz="1400" dirty="0" err="1"/>
              <a:t>Томилино</a:t>
            </a:r>
            <a:r>
              <a:rPr lang="ru-RU" sz="1400" dirty="0"/>
              <a:t>, пл. </a:t>
            </a:r>
            <a:r>
              <a:rPr lang="ru-RU" sz="1400" dirty="0" err="1"/>
              <a:t>Красково</a:t>
            </a:r>
            <a:r>
              <a:rPr lang="ru-RU" sz="1400" dirty="0"/>
              <a:t>, пл. </a:t>
            </a:r>
            <a:r>
              <a:rPr lang="ru-RU" sz="1400" dirty="0" err="1"/>
              <a:t>Малаховка</a:t>
            </a:r>
            <a:r>
              <a:rPr lang="ru-RU" sz="1400" dirty="0"/>
              <a:t>, пл. </a:t>
            </a:r>
            <a:r>
              <a:rPr lang="ru-RU" sz="1400" dirty="0" err="1"/>
              <a:t>Коренёво</a:t>
            </a:r>
            <a:r>
              <a:rPr lang="ru-RU" sz="1400" dirty="0"/>
              <a:t>. За сутки около 250 пар пассажирских электропоездов обеспечивают прямое сообщение с городами Москва, Раменское, </a:t>
            </a:r>
            <a:r>
              <a:rPr lang="ru-RU" sz="1400" dirty="0" err="1"/>
              <a:t>Голутвин</a:t>
            </a:r>
            <a:r>
              <a:rPr lang="ru-RU" sz="1400" dirty="0"/>
              <a:t>, Коломна, Рязань</a:t>
            </a:r>
            <a:r>
              <a:rPr lang="ru-RU" sz="1400" dirty="0" smtClean="0"/>
              <a:t>. Пассажиропотоки</a:t>
            </a:r>
            <a:r>
              <a:rPr lang="ru-RU" sz="1400" dirty="0"/>
              <a:t>, следующие через остановочные пункты железной дороги, расположенные в границах округа, практически равномерны, так как существует возможность пересадки с железнодорожного транспорта на городской и межмуниципальный автомобильный транспорт, что позволяет использовать железнодорожный транспорт не только в пределах пешеходной доступности. Основная нагрузка по пассажирским грузоперевозкам приходится на автомобильный транспорт. Автотранспортные связи округа с Москвой обеспечиваются по сети автомобильных дорог федерального, регионального и муниципального значения, представленных магистральной автодорогой федерального значения М-5 «Урал», автомобильными дорогами регионального значения: «Москва-Жуковский», «Москва-Егорьевск-</a:t>
            </a:r>
            <a:r>
              <a:rPr lang="ru-RU" sz="1400" dirty="0" err="1"/>
              <a:t>Тума</a:t>
            </a:r>
            <a:r>
              <a:rPr lang="ru-RU" sz="1400" dirty="0"/>
              <a:t>-</a:t>
            </a:r>
            <a:r>
              <a:rPr lang="ru-RU" sz="1400" dirty="0" err="1"/>
              <a:t>Касимов</a:t>
            </a:r>
            <a:r>
              <a:rPr lang="ru-RU" sz="1400" dirty="0"/>
              <a:t>», «</a:t>
            </a:r>
            <a:r>
              <a:rPr lang="ru-RU" sz="1400" dirty="0" err="1"/>
              <a:t>Хлыстово</a:t>
            </a:r>
            <a:r>
              <a:rPr lang="ru-RU" sz="1400" dirty="0"/>
              <a:t>-Марусино – </a:t>
            </a:r>
            <a:r>
              <a:rPr lang="ru-RU" sz="1400" dirty="0" err="1"/>
              <a:t>Мотяково</a:t>
            </a:r>
            <a:r>
              <a:rPr lang="ru-RU" sz="1400" dirty="0"/>
              <a:t> - </a:t>
            </a:r>
            <a:r>
              <a:rPr lang="ru-RU" sz="1400" dirty="0" err="1"/>
              <a:t>Н.Милет</a:t>
            </a:r>
            <a:r>
              <a:rPr lang="ru-RU" sz="1400" dirty="0"/>
              <a:t>», «</a:t>
            </a:r>
            <a:r>
              <a:rPr lang="ru-RU" sz="1400" dirty="0" err="1"/>
              <a:t>Некрасовка</a:t>
            </a:r>
            <a:r>
              <a:rPr lang="ru-RU" sz="1400" dirty="0"/>
              <a:t> – </a:t>
            </a:r>
            <a:r>
              <a:rPr lang="ru-RU" sz="1400" dirty="0" err="1"/>
              <a:t>Зенино</a:t>
            </a:r>
            <a:r>
              <a:rPr lang="ru-RU" sz="1400" dirty="0"/>
              <a:t> - Марусино» и муниципальными автомобильными дорогами.</a:t>
            </a:r>
          </a:p>
        </p:txBody>
      </p:sp>
    </p:spTree>
    <p:extLst>
      <p:ext uri="{BB962C8B-B14F-4D97-AF65-F5344CB8AC3E}">
        <p14:creationId xmlns:p14="http://schemas.microsoft.com/office/powerpoint/2010/main" val="24361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32103" cy="4437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и квалифицированные кадры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136904" cy="46657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74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Сеть муниципальных образовательных организаций района включает в себя: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 дошкольных образовательных организаций;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 общеобразовательных организаций (3 лицея, 11 гимназий, 23 средних школы, 2 основных, 1 Кадетская школа, 1 открытая сменная школа);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специальных коррекционных учреждения;-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для детей сирот и детей, оставшихся без попечения родителей школа-интернат «Наш дом»;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учреждения дополнительного образования для детей;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диагностики и консультирования;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развития семьи и детей, нуждающихся в психолого-педагогической и медико-социальной помощи "Надежда";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социально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адаптации и профориентации;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развития образования.</a:t>
            </a:r>
          </a:p>
          <a:p>
            <a:pPr marL="6788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обучающихся в муниципальных общеобразовательных образовательных учреждениях составляет 24552 человека и 16000 воспитанников в детских садах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подведомственных муниципальных образовательных учреждений составляет 2828 человек.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260648"/>
            <a:ext cx="8732103" cy="4437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Промышленные предприятия городского округа Люберцы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102" y="823006"/>
            <a:ext cx="8280920" cy="56138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округа осуществляют деятельность 100 крупных и средних предприятий, из которых 37 предприятий промышленные. Наиболее значимыми предприятиями района являются: ОАО «Камов», ЗАО «Камов Сервис», ОАО НПО «Звезда», ОАО «Московский вертолётный завод им. М.Л. Миля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ОАО «МСИ» «Люберецкий завод мостостроительного оборудования», ООО «ПК «Лидер», ООО «НПП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Томилинский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электронный завод», ОАО «НПП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ЭлТом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ООО «Лагуна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Койл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 ООО «НПФ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Техэнергокомплекс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 ООО «ПКО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Атеси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Пехорский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текстиль», ЗАО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Весоизмерительная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компания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Тензо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-М», ООО «НПФ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Трэкол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ООО «Кондитерская фабрика «Волшебница», ЗАО «ФПГ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Энергоконтракт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ООО «Текстиль-Инновация», ООО Кухни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Триволи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ЗАО «Медицинские Технологии Лтд». Предприятия производят вертолёты, скафандры и системы жизнеобеспечения для космонавтов, катапультируемые кресла, мебель, стройматериалы, сельскохозяйственные машины, торговое оборудование, спецодежду для пожарных, нефтяников, геологов, полярников и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шахтеров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кондитерские изделия, безалкогольные напитки, мясные деликатесы, синтетические ткани, пряжу, медицинское оборудование и т.д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«Люберецкого завода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Монтажавтоматика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был открыт технологический парк «Люберцы».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 проект по строительству в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Малаховке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технопарка «Лидер». Первым резидентом технопарка стала компания Дженерал Электрик, которая перенесла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производство из Москвы к нам. В церемонии открытия технопарка принял участие Губернатор Московской области А.Ю. Воробьёв. Завод выпускает реанимационные системы для вынашивания недоношенных детей, компьютерные томографы, ультразвуки. Территория научно-производственного комплекса компании ЗАО «Медицинские Технологии Лтд» представляет собой промышленный парк, который практически должен стать центром современных высокотехнологичных инновационных предприятий занятых в сфере разработки и производства диагностического медицинского оборудования высокой степени визуализации. Планируется подготовка специализированных исследовательских, испытательных лабораторий, научно-технического центра,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рентгенозащищенных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боксов, центра коллективного пользования оборудования. Создание условий для моделирования и выстраивания всей цепочки от идеи и опытного образца к мелкосерийному и серийному производству высокотехнологичного диагностического медицинского оборудования. Созданный кластер превратится в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серьезный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инструмент реализации планов Правительства РФ по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импортозамещению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области медицинской промышленности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8" y="260648"/>
            <a:ext cx="8732103" cy="4437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Промышленные предприятия городского округа Люберцы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836712"/>
            <a:ext cx="8352928" cy="5189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района функционирует ООО «ТЛК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Томилино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технологистический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комплекс) - первый в России крупномасштабный проект, объединивший логистический центр, складской терминал и индустриальную площадку с развитой инфраструктурой.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Важное значение для экономики района имеет строительство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технического центра ОАО «Вертолёты России», который объединит научный и производственный потенциалы Московского вертолётного завода им. Миля и компании ОАО «Камов» Центр позволит создать около 3-х тысяч новых рабочих мест и привлечь инвестиции в экономику района.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Построенный совместный российско-итальянский завод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Хеливерт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входящий в холдинг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Вертолеты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России», обладает одним из самых современных в России производственных комплексов, где внедрены самые передовые технологии. Наряду с серийным производством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вертолетов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середине текущего года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начнет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работу сервисный центр по их обслуживанию.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инновационной продукции осуществляется также ОАО НПП «Звезда» им. академика Г.И.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Среди последних достижений коллектива - образцы защитных шлемов с системами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целеуказания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индикации на уровне лучших зарубежных разработок. Для спасения пилотов легкомоторных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самолетов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создана не имеющая в мире аналогов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сверхлегкая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 спасения, работающая на сжатом воздухе.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Ведётся коренная реконструкция и комплексная модернизация «Люберецкого завода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Монтажавтоматика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с последующим его перепрофилированием на выпуск новой высокотехнологичной инновационной продукции. После выхода предприятия на полную мощность здесь будет работать более тысячи человек.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крупнейших рекламно-производственных компаний в Москве и Московской области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ЛазерСтиль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развернула производство рекламной продукции   в деревне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Машково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Кондитерское предприятие «Полет» открыло новый производственный цех в Люберцах.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Началась модернизация и техническое перевооружение производства на предприятии «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Пехорский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текстиль» в п.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Томилино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DDDB4C-05BC-48B8-8D56-236A55E15DA5}"/>
              </a:ext>
            </a:extLst>
          </p:cNvPr>
          <p:cNvSpPr/>
          <p:nvPr/>
        </p:nvSpPr>
        <p:spPr>
          <a:xfrm>
            <a:off x="178222" y="705201"/>
            <a:ext cx="8731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BE24FFC-0133-4A96-A769-05D532EC5137}"/>
              </a:ext>
            </a:extLst>
          </p:cNvPr>
          <p:cNvSpPr/>
          <p:nvPr/>
        </p:nvSpPr>
        <p:spPr>
          <a:xfrm>
            <a:off x="142537" y="5134547"/>
            <a:ext cx="8291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D1E42B-C1A3-4CAD-A795-5721F67A5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" y="1366270"/>
            <a:ext cx="4759152" cy="4006945"/>
          </a:xfrm>
          <a:prstGeom prst="rect">
            <a:avLst/>
          </a:prstGeom>
        </p:spPr>
      </p:pic>
      <p:sp>
        <p:nvSpPr>
          <p:cNvPr id="13" name="Выноска: линия 12">
            <a:extLst>
              <a:ext uri="{FF2B5EF4-FFF2-40B4-BE49-F238E27FC236}">
                <a16:creationId xmlns:a16="http://schemas.microsoft.com/office/drawing/2014/main" xmlns="" id="{BE55D42B-3043-4ACD-B608-DCAD4D450178}"/>
              </a:ext>
            </a:extLst>
          </p:cNvPr>
          <p:cNvSpPr/>
          <p:nvPr/>
        </p:nvSpPr>
        <p:spPr>
          <a:xfrm>
            <a:off x="3239812" y="2210475"/>
            <a:ext cx="949970" cy="253384"/>
          </a:xfrm>
          <a:prstGeom prst="borderCallout1">
            <a:avLst>
              <a:gd name="adj1" fmla="val 103616"/>
              <a:gd name="adj2" fmla="val 845"/>
              <a:gd name="adj3" fmla="val 324135"/>
              <a:gd name="adj4" fmla="val -4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Люберцы</a:t>
            </a:r>
          </a:p>
        </p:txBody>
      </p:sp>
      <p:sp>
        <p:nvSpPr>
          <p:cNvPr id="2" name="4-конечная звезда 1"/>
          <p:cNvSpPr/>
          <p:nvPr/>
        </p:nvSpPr>
        <p:spPr>
          <a:xfrm>
            <a:off x="2711643" y="2990808"/>
            <a:ext cx="133674" cy="129635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A06800-4183-475A-A33C-5E130B7C5C3B}"/>
              </a:ext>
            </a:extLst>
          </p:cNvPr>
          <p:cNvSpPr/>
          <p:nvPr/>
        </p:nvSpPr>
        <p:spPr>
          <a:xfrm>
            <a:off x="4594067" y="2210475"/>
            <a:ext cx="4637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округа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12 205 га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пунктов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(40%)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318,3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населения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2 571,52 чел./км²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тыс.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и средних предприятий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3140968"/>
            <a:ext cx="3096344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51720" y="260648"/>
            <a:ext cx="511256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Промышленные предприятия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779281"/>
              </p:ext>
            </p:extLst>
          </p:nvPr>
        </p:nvGraphicFramePr>
        <p:xfrm>
          <a:off x="683568" y="980728"/>
          <a:ext cx="7848872" cy="548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74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576200" y="2996952"/>
            <a:ext cx="1948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3290" y="2124682"/>
            <a:ext cx="3887317" cy="173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Московский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вертолетный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завод им. М. Л.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Миля. </a:t>
            </a:r>
            <a:r>
              <a:rPr lang="ru-RU" sz="1200" dirty="0" smtClean="0"/>
              <a:t>Завод </a:t>
            </a:r>
            <a:r>
              <a:rPr lang="ru-RU" sz="1200" dirty="0"/>
              <a:t>занимается опытно-конструкторской и </a:t>
            </a:r>
            <a:r>
              <a:rPr lang="ru-RU" sz="1200" dirty="0" smtClean="0"/>
              <a:t>научно-исследовательской работой</a:t>
            </a:r>
            <a:r>
              <a:rPr lang="ru-RU" sz="1200" dirty="0"/>
              <a:t>, проектированием, постройкой и испытанием опытных образцов </a:t>
            </a:r>
            <a:r>
              <a:rPr lang="ru-RU" sz="1200" dirty="0" err="1"/>
              <a:t>вертолетов</a:t>
            </a:r>
            <a:r>
              <a:rPr lang="ru-RU" sz="1200" dirty="0" smtClean="0"/>
              <a:t>.</a:t>
            </a:r>
            <a:r>
              <a:rPr lang="ru-RU" sz="1200" dirty="0"/>
              <a:t> Является важным звеном в отраслевом объединении «</a:t>
            </a:r>
            <a:r>
              <a:rPr lang="ru-RU" sz="1200" dirty="0" err="1"/>
              <a:t>Вертолеты</a:t>
            </a:r>
            <a:r>
              <a:rPr lang="ru-RU" sz="1200" dirty="0"/>
              <a:t> России». 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7085" y="5085184"/>
            <a:ext cx="3863522" cy="1521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АО Научно-производственное предприятие «Звезда» им. Г. И.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Северина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200" dirty="0"/>
              <a:t>Ведущее предприятие в России в области создания и производства индивидуальных систем жизнеобеспечения </a:t>
            </a:r>
            <a:r>
              <a:rPr lang="ru-RU" sz="1200" dirty="0" err="1"/>
              <a:t>летчиков</a:t>
            </a:r>
            <a:r>
              <a:rPr lang="ru-RU" sz="1200" dirty="0"/>
              <a:t> и космонавтов, средств спасения экипажей и пассажиров при авариях летательных аппаратов, систем дозаправки </a:t>
            </a:r>
            <a:r>
              <a:rPr lang="ru-RU" sz="1200" dirty="0" err="1"/>
              <a:t>самолетов</a:t>
            </a:r>
            <a:r>
              <a:rPr lang="ru-RU" sz="1200" dirty="0"/>
              <a:t> топливом в полете.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4" y="1461471"/>
            <a:ext cx="2832119" cy="802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81" y="1903192"/>
            <a:ext cx="2413664" cy="159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3" y="1924986"/>
            <a:ext cx="2335862" cy="155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7" y="3975882"/>
            <a:ext cx="2806637" cy="6307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05" y="4539952"/>
            <a:ext cx="2303748" cy="153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53" y="4529274"/>
            <a:ext cx="2249456" cy="149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748517" y="370717"/>
            <a:ext cx="7264188" cy="6166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паспорт городского округа Люберцы</a:t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633275" cy="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1671</Words>
  <Application>Microsoft Office PowerPoint</Application>
  <PresentationFormat>Экран (4:3)</PresentationFormat>
  <Paragraphs>140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Verdana</vt:lpstr>
      <vt:lpstr>Wingdings</vt:lpstr>
      <vt:lpstr>Тема Office</vt:lpstr>
      <vt:lpstr>  ИНВЕСТИЦИОННЫЙ ПАСПОРТ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Люберецкий Союз промышленников и предпринимателей</dc:title>
  <dc:creator>Voxman</dc:creator>
  <cp:lastModifiedBy>.</cp:lastModifiedBy>
  <cp:revision>185</cp:revision>
  <cp:lastPrinted>2019-08-30T12:59:16Z</cp:lastPrinted>
  <dcterms:created xsi:type="dcterms:W3CDTF">2018-03-02T09:28:32Z</dcterms:created>
  <dcterms:modified xsi:type="dcterms:W3CDTF">2019-09-02T07:30:47Z</dcterms:modified>
</cp:coreProperties>
</file>