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8" r:id="rId3"/>
    <p:sldId id="279" r:id="rId4"/>
    <p:sldId id="281" r:id="rId5"/>
    <p:sldId id="282" r:id="rId6"/>
    <p:sldId id="283" r:id="rId7"/>
    <p:sldId id="280" r:id="rId8"/>
    <p:sldId id="284" r:id="rId9"/>
    <p:sldId id="285" r:id="rId10"/>
    <p:sldId id="286" r:id="rId11"/>
    <p:sldId id="287" r:id="rId12"/>
    <p:sldId id="288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 varScale="1">
        <p:scale>
          <a:sx n="111" d="100"/>
          <a:sy n="111" d="100"/>
        </p:scale>
        <p:origin x="-19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1.456158841016807E-2"/>
          <c:w val="1"/>
          <c:h val="0.95721919983269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Стратегический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%">
                  <c:v>5.0000000000000001E-3</c:v>
                </c:pt>
                <c:pt idx="4" formatCode="0.0%">
                  <c:v>5.0000000000000001E-3</c:v>
                </c:pt>
                <c:pt idx="5" formatCode="0.0%">
                  <c:v>5.0000000000000001E-3</c:v>
                </c:pt>
                <c:pt idx="6" formatCode="0.0%">
                  <c:v>1.0999999999999999E-2</c:v>
                </c:pt>
                <c:pt idx="7" formatCode="0.0%">
                  <c:v>1.0999999999999999E-2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Приоритетный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</c:strCache>
            </c:strRef>
          </c:cat>
          <c:val>
            <c:numRef>
              <c:f>Лист1!$C$2:$C$9</c:f>
              <c:numCache>
                <c:formatCode>0.0%</c:formatCode>
                <c:ptCount val="8"/>
                <c:pt idx="0" formatCode="0%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1.0999999999999999E-2</c:v>
                </c:pt>
                <c:pt idx="4">
                  <c:v>1.0999999999999999E-2</c:v>
                </c:pt>
                <c:pt idx="5">
                  <c:v>2.1999999999999999E-2</c:v>
                </c:pt>
                <c:pt idx="6">
                  <c:v>2.1999999999999999E-2</c:v>
                </c:pt>
                <c:pt idx="7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4345984"/>
        <c:axId val="85449472"/>
      </c:barChart>
      <c:catAx>
        <c:axId val="34345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449472"/>
        <c:crosses val="autoZero"/>
        <c:auto val="1"/>
        <c:lblAlgn val="ctr"/>
        <c:lblOffset val="100"/>
        <c:noMultiLvlLbl val="0"/>
      </c:catAx>
      <c:valAx>
        <c:axId val="854494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4345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1.456158841016807E-2"/>
          <c:w val="1"/>
          <c:h val="0.95721919983269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Стратегический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 formatCode="0%">
                  <c:v>0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1.4999999999999999E-2</c:v>
                </c:pt>
                <c:pt idx="6">
                  <c:v>1.4999999999999999E-2</c:v>
                </c:pt>
                <c:pt idx="7">
                  <c:v>1.4999999999999999E-2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Приоритетный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</c:strCache>
            </c:strRef>
          </c:cat>
          <c:val>
            <c:numRef>
              <c:f>Лист1!$C$2:$C$9</c:f>
              <c:numCache>
                <c:formatCode>0.0%</c:formatCode>
                <c:ptCount val="8"/>
                <c:pt idx="0" formatCode="0%">
                  <c:v>0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1.4999999999999999E-2</c:v>
                </c:pt>
                <c:pt idx="4">
                  <c:v>1.4999999999999999E-2</c:v>
                </c:pt>
                <c:pt idx="5">
                  <c:v>2.1999999999999999E-2</c:v>
                </c:pt>
                <c:pt idx="6">
                  <c:v>2.1999999999999999E-2</c:v>
                </c:pt>
                <c:pt idx="7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6176896"/>
        <c:axId val="85446016"/>
      </c:barChart>
      <c:catAx>
        <c:axId val="36176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446016"/>
        <c:crosses val="autoZero"/>
        <c:auto val="1"/>
        <c:lblAlgn val="ctr"/>
        <c:lblOffset val="100"/>
        <c:noMultiLvlLbl val="0"/>
      </c:catAx>
      <c:valAx>
        <c:axId val="854460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6176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1.456158841016807E-2"/>
          <c:w val="1"/>
          <c:h val="0.95721919983269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Стратегический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 formatCode="0%">
                  <c:v>0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1.4999999999999999E-2</c:v>
                </c:pt>
                <c:pt idx="6">
                  <c:v>1.4999999999999999E-2</c:v>
                </c:pt>
                <c:pt idx="7">
                  <c:v>1.4999999999999999E-2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Приоритетный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</c:strCache>
            </c:strRef>
          </c:cat>
          <c:val>
            <c:numRef>
              <c:f>Лист1!$C$2:$C$9</c:f>
              <c:numCache>
                <c:formatCode>0.0%</c:formatCode>
                <c:ptCount val="8"/>
                <c:pt idx="0" formatCode="0%">
                  <c:v>0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1.4999999999999999E-2</c:v>
                </c:pt>
                <c:pt idx="4">
                  <c:v>1.4999999999999999E-2</c:v>
                </c:pt>
                <c:pt idx="5">
                  <c:v>2.1999999999999999E-2</c:v>
                </c:pt>
                <c:pt idx="6">
                  <c:v>2.1999999999999999E-2</c:v>
                </c:pt>
                <c:pt idx="7">
                  <c:v>2.1999999999999999E-2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Значимый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</c:strCache>
            </c:strRef>
          </c:cat>
          <c:val>
            <c:numRef>
              <c:f>Лист1!$D$2:$D$9</c:f>
              <c:numCache>
                <c:formatCode>0.0%</c:formatCode>
                <c:ptCount val="8"/>
                <c:pt idx="0" formatCode="0%">
                  <c:v>0</c:v>
                </c:pt>
                <c:pt idx="1">
                  <c:v>1.0999999999999999E-2</c:v>
                </c:pt>
                <c:pt idx="2">
                  <c:v>1.0999999999999999E-2</c:v>
                </c:pt>
                <c:pt idx="3">
                  <c:v>2.1999999999999999E-2</c:v>
                </c:pt>
                <c:pt idx="4">
                  <c:v>2.1999999999999999E-2</c:v>
                </c:pt>
                <c:pt idx="5">
                  <c:v>2.1999999999999999E-2</c:v>
                </c:pt>
                <c:pt idx="6">
                  <c:v>2.1999999999999999E-2</c:v>
                </c:pt>
                <c:pt idx="7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6279808"/>
        <c:axId val="89591168"/>
      </c:barChart>
      <c:catAx>
        <c:axId val="3627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591168"/>
        <c:crosses val="autoZero"/>
        <c:auto val="1"/>
        <c:lblAlgn val="ctr"/>
        <c:lblOffset val="100"/>
        <c:noMultiLvlLbl val="0"/>
      </c:catAx>
      <c:valAx>
        <c:axId val="895911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627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456158841016807E-2"/>
          <c:w val="1"/>
          <c:h val="0.95721919983269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Стратегический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  <c:pt idx="5">
                  <c:v>6 год</c:v>
                </c:pt>
                <c:pt idx="6">
                  <c:v>7 год</c:v>
                </c:pt>
                <c:pt idx="7">
                  <c:v>8 год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 formatCode="0%">
                  <c:v>0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1.4999999999999999E-2</c:v>
                </c:pt>
                <c:pt idx="4">
                  <c:v>1.4999999999999999E-2</c:v>
                </c:pt>
                <c:pt idx="5">
                  <c:v>2.1999999999999999E-2</c:v>
                </c:pt>
                <c:pt idx="6">
                  <c:v>2.1999999999999999E-2</c:v>
                </c:pt>
                <c:pt idx="7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6444672"/>
        <c:axId val="89594624"/>
      </c:barChart>
      <c:catAx>
        <c:axId val="36444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594624"/>
        <c:crosses val="autoZero"/>
        <c:auto val="1"/>
        <c:lblAlgn val="ctr"/>
        <c:lblOffset val="100"/>
        <c:noMultiLvlLbl val="0"/>
      </c:catAx>
      <c:valAx>
        <c:axId val="895946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6444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EBFDB-712D-4454-ABF9-91E3D0AA66C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6DFBF4D8-C369-4F67-9964-5A578086DC6A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Инициатор проекта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Направляет ходатайство на имя Губернатора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Прикладывает пакет документов</a:t>
          </a:r>
          <a:endParaRPr lang="ru-RU" sz="1200" dirty="0" smtClean="0">
            <a:latin typeface="Times New Roman" pitchFamily="18" charset="0"/>
            <a:cs typeface="Times New Roman" pitchFamily="18" charset="0"/>
          </a:endParaRPr>
        </a:p>
      </dgm:t>
    </dgm:pt>
    <dgm:pt modelId="{2B4D7611-5E94-4CD5-B33B-8855D88DE106}" type="parTrans" cxnId="{977E868B-B6E0-423F-9A0E-DBAB5F8D1F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650CA85-63BE-40B4-98EC-CD46CD000225}" type="sibTrans" cxnId="{977E868B-B6E0-423F-9A0E-DBAB5F8D1F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75D785-9BA4-4001-9A7A-AC9CE1160933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3. ЦИОГВ и ОМУ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Определяют соответствие инвестиционного проекта критериям, установленным ЗМО № 27/2015-ОЗ;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Готовят заключение по инвестиционному проекту;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Разрабатывают и согласовывают проект Соглашения и проекта ППМО «О целесообразности заключения Соглашения».</a:t>
          </a:r>
        </a:p>
      </dgm:t>
    </dgm:pt>
    <dgm:pt modelId="{D89C206A-C412-401B-B18F-3BB9200E08A7}" type="parTrans" cxnId="{9E29BC6C-5502-4CDD-B681-C0EBCF182D82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649340-D168-4B59-9F29-DB74E2238629}" type="sibTrans" cxnId="{9E29BC6C-5502-4CDD-B681-C0EBCF182D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8A7058C-128E-49CF-A753-6D390365AABC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4. МВК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Проработка вопроса и последующее вынесение Соглашения на  рассмотрение Градостроительного совета МО</a:t>
          </a:r>
        </a:p>
      </dgm:t>
    </dgm:pt>
    <dgm:pt modelId="{48BE5470-4D5C-4CBD-B768-7CDE5168AC6A}" type="parTrans" cxnId="{0551B3B5-6263-4298-B8F2-5EE62FD24670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8E08E6-A4E6-4231-89E1-C5F3EC9EE8BF}" type="sibTrans" cxnId="{0551B3B5-6263-4298-B8F2-5EE62FD2467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1AF8194-534C-42E1-A636-EB3F1117FD9C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5.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Градсовет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МО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Разработка заключения;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 получении положительного заключения  вопрос о подписании Соглашения включается в повестку ближайшего заседания Правительства Московской области.</a:t>
          </a:r>
        </a:p>
      </dgm:t>
    </dgm:pt>
    <dgm:pt modelId="{6E9FD066-FE4E-42AE-91F1-6E3C8525EA0B}" type="parTrans" cxnId="{A3E53FA3-CB42-4675-9128-2666BCE68179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9DB57E3-7BA3-49F1-AFF8-9042D1AE72D0}" type="sibTrans" cxnId="{A3E53FA3-CB42-4675-9128-2666BCE6817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E9DA7A5-DF7E-4BFF-BA6A-34AA4CBFB9EC}" type="pres">
      <dgm:prSet presAssocID="{1B5EBFDB-712D-4454-ABF9-91E3D0AA66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D6FAC22-40A0-4673-B577-7587E557D266}" type="pres">
      <dgm:prSet presAssocID="{6DFBF4D8-C369-4F67-9964-5A578086DC6A}" presName="root1" presStyleCnt="0"/>
      <dgm:spPr/>
    </dgm:pt>
    <dgm:pt modelId="{2630CFDA-0574-46E8-8405-5C332C9901CA}" type="pres">
      <dgm:prSet presAssocID="{6DFBF4D8-C369-4F67-9964-5A578086DC6A}" presName="LevelOneTextNode" presStyleLbl="node0" presStyleIdx="0" presStyleCnt="1" custScaleX="343591" custScaleY="715784" custLinFactNeighborX="-392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2C0B45-6A8A-4B5B-B15E-D3E9EA0C4C27}" type="pres">
      <dgm:prSet presAssocID="{6DFBF4D8-C369-4F67-9964-5A578086DC6A}" presName="level2hierChild" presStyleCnt="0"/>
      <dgm:spPr/>
    </dgm:pt>
    <dgm:pt modelId="{10BC385A-9A0B-44E7-82E1-ED9B6B3ED9FA}" type="pres">
      <dgm:prSet presAssocID="{D89C206A-C412-401B-B18F-3BB9200E08A7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7CACEAB9-1119-4B19-8688-C5ABCECA025C}" type="pres">
      <dgm:prSet presAssocID="{D89C206A-C412-401B-B18F-3BB9200E08A7}" presName="connTx" presStyleLbl="parChTrans1D2" presStyleIdx="0" presStyleCnt="1"/>
      <dgm:spPr/>
      <dgm:t>
        <a:bodyPr/>
        <a:lstStyle/>
        <a:p>
          <a:endParaRPr lang="ru-RU"/>
        </a:p>
      </dgm:t>
    </dgm:pt>
    <dgm:pt modelId="{8A714836-C597-47FE-8597-B5563508FBB8}" type="pres">
      <dgm:prSet presAssocID="{0675D785-9BA4-4001-9A7A-AC9CE1160933}" presName="root2" presStyleCnt="0"/>
      <dgm:spPr/>
    </dgm:pt>
    <dgm:pt modelId="{EF702356-F21D-40D6-9775-495DE5757063}" type="pres">
      <dgm:prSet presAssocID="{0675D785-9BA4-4001-9A7A-AC9CE1160933}" presName="LevelTwoTextNode" presStyleLbl="node2" presStyleIdx="0" presStyleCnt="1" custScaleX="479702" custScaleY="908085" custLinFactNeighborX="4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761A8C-F5D7-44D1-ABB8-AAF2137646CC}" type="pres">
      <dgm:prSet presAssocID="{0675D785-9BA4-4001-9A7A-AC9CE1160933}" presName="level3hierChild" presStyleCnt="0"/>
      <dgm:spPr/>
    </dgm:pt>
    <dgm:pt modelId="{0DB83D01-E9EB-4ABE-BCE0-121F357C8D26}" type="pres">
      <dgm:prSet presAssocID="{48BE5470-4D5C-4CBD-B768-7CDE5168AC6A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88192D43-1E51-41A0-8908-0CB9569EE968}" type="pres">
      <dgm:prSet presAssocID="{48BE5470-4D5C-4CBD-B768-7CDE5168AC6A}" presName="connTx" presStyleLbl="parChTrans1D3" presStyleIdx="0" presStyleCnt="1"/>
      <dgm:spPr/>
      <dgm:t>
        <a:bodyPr/>
        <a:lstStyle/>
        <a:p>
          <a:endParaRPr lang="ru-RU"/>
        </a:p>
      </dgm:t>
    </dgm:pt>
    <dgm:pt modelId="{B1D2D5B8-D4E3-40EF-946E-A79534E2C061}" type="pres">
      <dgm:prSet presAssocID="{68A7058C-128E-49CF-A753-6D390365AABC}" presName="root2" presStyleCnt="0"/>
      <dgm:spPr/>
    </dgm:pt>
    <dgm:pt modelId="{B26D76E0-08A6-4C88-A7F6-EC736E8D79A6}" type="pres">
      <dgm:prSet presAssocID="{68A7058C-128E-49CF-A753-6D390365AABC}" presName="LevelTwoTextNode" presStyleLbl="node3" presStyleIdx="0" presStyleCnt="1" custScaleX="337888" custScaleY="755002" custLinFactNeighborX="14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7965A1-89E2-4E0B-B033-463BB8F4595F}" type="pres">
      <dgm:prSet presAssocID="{68A7058C-128E-49CF-A753-6D390365AABC}" presName="level3hierChild" presStyleCnt="0"/>
      <dgm:spPr/>
    </dgm:pt>
    <dgm:pt modelId="{C3852CF5-8B15-4F5F-A2D3-E00D9269C8C8}" type="pres">
      <dgm:prSet presAssocID="{6E9FD066-FE4E-42AE-91F1-6E3C8525EA0B}" presName="conn2-1" presStyleLbl="parChTrans1D4" presStyleIdx="0" presStyleCnt="1"/>
      <dgm:spPr/>
      <dgm:t>
        <a:bodyPr/>
        <a:lstStyle/>
        <a:p>
          <a:endParaRPr lang="ru-RU"/>
        </a:p>
      </dgm:t>
    </dgm:pt>
    <dgm:pt modelId="{BD9F692A-5F91-4AA8-8F2F-BFAE28F4B998}" type="pres">
      <dgm:prSet presAssocID="{6E9FD066-FE4E-42AE-91F1-6E3C8525EA0B}" presName="connTx" presStyleLbl="parChTrans1D4" presStyleIdx="0" presStyleCnt="1"/>
      <dgm:spPr/>
      <dgm:t>
        <a:bodyPr/>
        <a:lstStyle/>
        <a:p>
          <a:endParaRPr lang="ru-RU"/>
        </a:p>
      </dgm:t>
    </dgm:pt>
    <dgm:pt modelId="{11ECCFA7-DAF9-4656-BE35-E429B93708D9}" type="pres">
      <dgm:prSet presAssocID="{41AF8194-534C-42E1-A636-EB3F1117FD9C}" presName="root2" presStyleCnt="0"/>
      <dgm:spPr/>
    </dgm:pt>
    <dgm:pt modelId="{67E18460-959B-433C-B807-A45732C834D2}" type="pres">
      <dgm:prSet presAssocID="{41AF8194-534C-42E1-A636-EB3F1117FD9C}" presName="LevelTwoTextNode" presStyleLbl="node4" presStyleIdx="0" presStyleCnt="1" custScaleX="397456" custScaleY="891305" custLinFactNeighborX="122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381C3-7ED9-4FA7-A39E-13FBFB6219BB}" type="pres">
      <dgm:prSet presAssocID="{41AF8194-534C-42E1-A636-EB3F1117FD9C}" presName="level3hierChild" presStyleCnt="0"/>
      <dgm:spPr/>
    </dgm:pt>
  </dgm:ptLst>
  <dgm:cxnLst>
    <dgm:cxn modelId="{02874253-1BA2-4CD1-A1CA-9D6DED59C49D}" type="presOf" srcId="{6DFBF4D8-C369-4F67-9964-5A578086DC6A}" destId="{2630CFDA-0574-46E8-8405-5C332C9901CA}" srcOrd="0" destOrd="0" presId="urn:microsoft.com/office/officeart/2005/8/layout/hierarchy2"/>
    <dgm:cxn modelId="{9E29BC6C-5502-4CDD-B681-C0EBCF182D82}" srcId="{6DFBF4D8-C369-4F67-9964-5A578086DC6A}" destId="{0675D785-9BA4-4001-9A7A-AC9CE1160933}" srcOrd="0" destOrd="0" parTransId="{D89C206A-C412-401B-B18F-3BB9200E08A7}" sibTransId="{C6649340-D168-4B59-9F29-DB74E2238629}"/>
    <dgm:cxn modelId="{EE0C334C-C092-47C2-B074-E9CE4CA107E1}" type="presOf" srcId="{48BE5470-4D5C-4CBD-B768-7CDE5168AC6A}" destId="{88192D43-1E51-41A0-8908-0CB9569EE968}" srcOrd="1" destOrd="0" presId="urn:microsoft.com/office/officeart/2005/8/layout/hierarchy2"/>
    <dgm:cxn modelId="{DDEDCDD2-5500-40E6-BC28-7ABE38519A76}" type="presOf" srcId="{48BE5470-4D5C-4CBD-B768-7CDE5168AC6A}" destId="{0DB83D01-E9EB-4ABE-BCE0-121F357C8D26}" srcOrd="0" destOrd="0" presId="urn:microsoft.com/office/officeart/2005/8/layout/hierarchy2"/>
    <dgm:cxn modelId="{A98A20C0-CEBB-4EBE-A5DC-DC664848A108}" type="presOf" srcId="{D89C206A-C412-401B-B18F-3BB9200E08A7}" destId="{7CACEAB9-1119-4B19-8688-C5ABCECA025C}" srcOrd="1" destOrd="0" presId="urn:microsoft.com/office/officeart/2005/8/layout/hierarchy2"/>
    <dgm:cxn modelId="{E7781ABD-5D29-45D5-A744-71A0E37240C8}" type="presOf" srcId="{41AF8194-534C-42E1-A636-EB3F1117FD9C}" destId="{67E18460-959B-433C-B807-A45732C834D2}" srcOrd="0" destOrd="0" presId="urn:microsoft.com/office/officeart/2005/8/layout/hierarchy2"/>
    <dgm:cxn modelId="{4CBF5FB4-1407-41F1-A435-218BE7479204}" type="presOf" srcId="{1B5EBFDB-712D-4454-ABF9-91E3D0AA66CA}" destId="{7E9DA7A5-DF7E-4BFF-BA6A-34AA4CBFB9EC}" srcOrd="0" destOrd="0" presId="urn:microsoft.com/office/officeart/2005/8/layout/hierarchy2"/>
    <dgm:cxn modelId="{0E432CD2-08A2-4A3C-8BE5-60EF57941A63}" type="presOf" srcId="{0675D785-9BA4-4001-9A7A-AC9CE1160933}" destId="{EF702356-F21D-40D6-9775-495DE5757063}" srcOrd="0" destOrd="0" presId="urn:microsoft.com/office/officeart/2005/8/layout/hierarchy2"/>
    <dgm:cxn modelId="{0551B3B5-6263-4298-B8F2-5EE62FD24670}" srcId="{0675D785-9BA4-4001-9A7A-AC9CE1160933}" destId="{68A7058C-128E-49CF-A753-6D390365AABC}" srcOrd="0" destOrd="0" parTransId="{48BE5470-4D5C-4CBD-B768-7CDE5168AC6A}" sibTransId="{898E08E6-A4E6-4231-89E1-C5F3EC9EE8BF}"/>
    <dgm:cxn modelId="{769AF497-C18C-42C2-8E0B-938012BC8C17}" type="presOf" srcId="{68A7058C-128E-49CF-A753-6D390365AABC}" destId="{B26D76E0-08A6-4C88-A7F6-EC736E8D79A6}" srcOrd="0" destOrd="0" presId="urn:microsoft.com/office/officeart/2005/8/layout/hierarchy2"/>
    <dgm:cxn modelId="{8C8EBDE1-A09B-40A7-8CF8-1F412752031A}" type="presOf" srcId="{6E9FD066-FE4E-42AE-91F1-6E3C8525EA0B}" destId="{BD9F692A-5F91-4AA8-8F2F-BFAE28F4B998}" srcOrd="1" destOrd="0" presId="urn:microsoft.com/office/officeart/2005/8/layout/hierarchy2"/>
    <dgm:cxn modelId="{977E868B-B6E0-423F-9A0E-DBAB5F8D1F43}" srcId="{1B5EBFDB-712D-4454-ABF9-91E3D0AA66CA}" destId="{6DFBF4D8-C369-4F67-9964-5A578086DC6A}" srcOrd="0" destOrd="0" parTransId="{2B4D7611-5E94-4CD5-B33B-8855D88DE106}" sibTransId="{1650CA85-63BE-40B4-98EC-CD46CD000225}"/>
    <dgm:cxn modelId="{1E7AFC9E-F18F-46E5-AAAA-A682C7BE27EA}" type="presOf" srcId="{6E9FD066-FE4E-42AE-91F1-6E3C8525EA0B}" destId="{C3852CF5-8B15-4F5F-A2D3-E00D9269C8C8}" srcOrd="0" destOrd="0" presId="urn:microsoft.com/office/officeart/2005/8/layout/hierarchy2"/>
    <dgm:cxn modelId="{DFDBDFE3-F845-44AA-832D-4E6A5BB52A32}" type="presOf" srcId="{D89C206A-C412-401B-B18F-3BB9200E08A7}" destId="{10BC385A-9A0B-44E7-82E1-ED9B6B3ED9FA}" srcOrd="0" destOrd="0" presId="urn:microsoft.com/office/officeart/2005/8/layout/hierarchy2"/>
    <dgm:cxn modelId="{A3E53FA3-CB42-4675-9128-2666BCE68179}" srcId="{68A7058C-128E-49CF-A753-6D390365AABC}" destId="{41AF8194-534C-42E1-A636-EB3F1117FD9C}" srcOrd="0" destOrd="0" parTransId="{6E9FD066-FE4E-42AE-91F1-6E3C8525EA0B}" sibTransId="{69DB57E3-7BA3-49F1-AFF8-9042D1AE72D0}"/>
    <dgm:cxn modelId="{B8A7FBDA-E08C-4E11-B4CB-086E235C2F49}" type="presParOf" srcId="{7E9DA7A5-DF7E-4BFF-BA6A-34AA4CBFB9EC}" destId="{1D6FAC22-40A0-4673-B577-7587E557D266}" srcOrd="0" destOrd="0" presId="urn:microsoft.com/office/officeart/2005/8/layout/hierarchy2"/>
    <dgm:cxn modelId="{BA827753-E94D-4A36-AB4D-D1F2EDA3FA7D}" type="presParOf" srcId="{1D6FAC22-40A0-4673-B577-7587E557D266}" destId="{2630CFDA-0574-46E8-8405-5C332C9901CA}" srcOrd="0" destOrd="0" presId="urn:microsoft.com/office/officeart/2005/8/layout/hierarchy2"/>
    <dgm:cxn modelId="{CCDE8822-6B39-4383-9E09-1D9D6B40FDCA}" type="presParOf" srcId="{1D6FAC22-40A0-4673-B577-7587E557D266}" destId="{482C0B45-6A8A-4B5B-B15E-D3E9EA0C4C27}" srcOrd="1" destOrd="0" presId="urn:microsoft.com/office/officeart/2005/8/layout/hierarchy2"/>
    <dgm:cxn modelId="{E787AF44-8EEE-47F5-847F-B4004FD27327}" type="presParOf" srcId="{482C0B45-6A8A-4B5B-B15E-D3E9EA0C4C27}" destId="{10BC385A-9A0B-44E7-82E1-ED9B6B3ED9FA}" srcOrd="0" destOrd="0" presId="urn:microsoft.com/office/officeart/2005/8/layout/hierarchy2"/>
    <dgm:cxn modelId="{61560D62-6119-4F8F-8FA8-76F48320E698}" type="presParOf" srcId="{10BC385A-9A0B-44E7-82E1-ED9B6B3ED9FA}" destId="{7CACEAB9-1119-4B19-8688-C5ABCECA025C}" srcOrd="0" destOrd="0" presId="urn:microsoft.com/office/officeart/2005/8/layout/hierarchy2"/>
    <dgm:cxn modelId="{CDC04CC4-939E-4F25-9B5F-B60FC567C660}" type="presParOf" srcId="{482C0B45-6A8A-4B5B-B15E-D3E9EA0C4C27}" destId="{8A714836-C597-47FE-8597-B5563508FBB8}" srcOrd="1" destOrd="0" presId="urn:microsoft.com/office/officeart/2005/8/layout/hierarchy2"/>
    <dgm:cxn modelId="{FCA84689-4BC9-43D8-850C-FF5820A4013D}" type="presParOf" srcId="{8A714836-C597-47FE-8597-B5563508FBB8}" destId="{EF702356-F21D-40D6-9775-495DE5757063}" srcOrd="0" destOrd="0" presId="urn:microsoft.com/office/officeart/2005/8/layout/hierarchy2"/>
    <dgm:cxn modelId="{813887CD-12CB-42E3-8223-68675E21F691}" type="presParOf" srcId="{8A714836-C597-47FE-8597-B5563508FBB8}" destId="{59761A8C-F5D7-44D1-ABB8-AAF2137646CC}" srcOrd="1" destOrd="0" presId="urn:microsoft.com/office/officeart/2005/8/layout/hierarchy2"/>
    <dgm:cxn modelId="{F8272DAD-6C21-48FD-8B14-59287F85122E}" type="presParOf" srcId="{59761A8C-F5D7-44D1-ABB8-AAF2137646CC}" destId="{0DB83D01-E9EB-4ABE-BCE0-121F357C8D26}" srcOrd="0" destOrd="0" presId="urn:microsoft.com/office/officeart/2005/8/layout/hierarchy2"/>
    <dgm:cxn modelId="{74F37F22-4D21-430C-8258-FF4A30E5C10B}" type="presParOf" srcId="{0DB83D01-E9EB-4ABE-BCE0-121F357C8D26}" destId="{88192D43-1E51-41A0-8908-0CB9569EE968}" srcOrd="0" destOrd="0" presId="urn:microsoft.com/office/officeart/2005/8/layout/hierarchy2"/>
    <dgm:cxn modelId="{D70D58BA-17A8-42BD-9846-2CD58B3379B8}" type="presParOf" srcId="{59761A8C-F5D7-44D1-ABB8-AAF2137646CC}" destId="{B1D2D5B8-D4E3-40EF-946E-A79534E2C061}" srcOrd="1" destOrd="0" presId="urn:microsoft.com/office/officeart/2005/8/layout/hierarchy2"/>
    <dgm:cxn modelId="{85E44FCA-F18F-4C50-81BB-6EFC35D3AF0A}" type="presParOf" srcId="{B1D2D5B8-D4E3-40EF-946E-A79534E2C061}" destId="{B26D76E0-08A6-4C88-A7F6-EC736E8D79A6}" srcOrd="0" destOrd="0" presId="urn:microsoft.com/office/officeart/2005/8/layout/hierarchy2"/>
    <dgm:cxn modelId="{7BBB4DB0-7FA3-4538-A35E-EA9232F9FD40}" type="presParOf" srcId="{B1D2D5B8-D4E3-40EF-946E-A79534E2C061}" destId="{D07965A1-89E2-4E0B-B033-463BB8F4595F}" srcOrd="1" destOrd="0" presId="urn:microsoft.com/office/officeart/2005/8/layout/hierarchy2"/>
    <dgm:cxn modelId="{EC331021-DA7D-4E5B-B8A5-28D76772AFB0}" type="presParOf" srcId="{D07965A1-89E2-4E0B-B033-463BB8F4595F}" destId="{C3852CF5-8B15-4F5F-A2D3-E00D9269C8C8}" srcOrd="0" destOrd="0" presId="urn:microsoft.com/office/officeart/2005/8/layout/hierarchy2"/>
    <dgm:cxn modelId="{64AB460C-8F58-4BAF-8B21-7208AD8BFF88}" type="presParOf" srcId="{C3852CF5-8B15-4F5F-A2D3-E00D9269C8C8}" destId="{BD9F692A-5F91-4AA8-8F2F-BFAE28F4B998}" srcOrd="0" destOrd="0" presId="urn:microsoft.com/office/officeart/2005/8/layout/hierarchy2"/>
    <dgm:cxn modelId="{259A8074-3FB4-4C8E-A6BF-0534EBCF92EF}" type="presParOf" srcId="{D07965A1-89E2-4E0B-B033-463BB8F4595F}" destId="{11ECCFA7-DAF9-4656-BE35-E429B93708D9}" srcOrd="1" destOrd="0" presId="urn:microsoft.com/office/officeart/2005/8/layout/hierarchy2"/>
    <dgm:cxn modelId="{34EB4C3B-353C-4559-A1B4-9478A585B420}" type="presParOf" srcId="{11ECCFA7-DAF9-4656-BE35-E429B93708D9}" destId="{67E18460-959B-433C-B807-A45732C834D2}" srcOrd="0" destOrd="0" presId="urn:microsoft.com/office/officeart/2005/8/layout/hierarchy2"/>
    <dgm:cxn modelId="{45C243CC-A2C3-4D67-9970-53F17B1E2778}" type="presParOf" srcId="{11ECCFA7-DAF9-4656-BE35-E429B93708D9}" destId="{1EE381C3-7ED9-4FA7-A39E-13FBFB6219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EBFDB-712D-4454-ABF9-91E3D0AA66C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4DCC8BCF-7D5F-4482-8D53-F857E4D4143E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9. Правительство МО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Принятие Постановления Правительства о целесообразности заключения Соглашения</a:t>
          </a:r>
        </a:p>
      </dgm:t>
    </dgm:pt>
    <dgm:pt modelId="{2AD7057B-D9D8-427C-BE1C-256FD295BAB6}" type="parTrans" cxnId="{B93D5747-B64E-4143-A4A4-F9C66801AA24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F44CC46-63A8-4EE9-80A0-5FD0D7D050E2}" type="sibTrans" cxnId="{B93D5747-B64E-4143-A4A4-F9C66801AA2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B815049-9DF2-4CE5-A336-CDA8194D8529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11. Министерство имущественных отношений МО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Подготовка проекта распоряжения Губернатора МО о предоставлении земельного участка;</a:t>
          </a:r>
        </a:p>
      </dgm:t>
    </dgm:pt>
    <dgm:pt modelId="{2FBC542C-9C06-41CE-AC4D-E260B1607670}" type="parTrans" cxnId="{E408228B-3CFC-4301-9960-28206EEA2940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6784764-F709-485E-BEAA-07B3B4E12F6C}" type="sibTrans" cxnId="{E408228B-3CFC-4301-9960-28206EEA294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ABFE4A2-ED94-4EF6-9241-6095980EFAC8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10. Инициатор проекта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Подписание Соглашения с Правительством МО</a:t>
          </a:r>
        </a:p>
      </dgm:t>
    </dgm:pt>
    <dgm:pt modelId="{ED097F16-058D-47C3-9C31-193CD5F33818}" type="parTrans" cxnId="{6B7FECC6-8963-4C51-A14C-91761A4E82E4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148BD05-FE06-4176-88A7-61825CEF0BCE}" type="sibTrans" cxnId="{6B7FECC6-8963-4C51-A14C-91761A4E82E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85FF437-AFB3-496E-8356-B752D20CEEA8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8. Правовое управление ГМО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dirty="0" smtClean="0">
              <a:effectLst/>
              <a:latin typeface="Times New Roman" pitchFamily="18" charset="0"/>
              <a:cs typeface="Times New Roman" pitchFamily="18" charset="0"/>
            </a:rPr>
            <a:t>Проведение правовой экспертизы проекта документа и его согласование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FB02C958-F68C-4F61-A729-54C59270B796}" type="parTrans" cxnId="{5A7173DF-9421-4D3E-A9A6-CE117D8A26A9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EB32144-92BB-4BDD-ABA6-7A9786523036}" type="sibTrans" cxnId="{5A7173DF-9421-4D3E-A9A6-CE117D8A26A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D244C95-2605-421F-918B-5D37707B6261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6. Комитет по конкурентной политике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Согласование проекта Соглашения</a:t>
          </a:r>
        </a:p>
      </dgm:t>
    </dgm:pt>
    <dgm:pt modelId="{E918250A-CB3C-4E8C-A6BA-F836EF9044DA}" type="parTrans" cxnId="{2CBC8279-F859-4CE1-970C-7604AE7DCCB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1B1A6CC-1E7D-449E-896B-1EC51D3780B3}" type="sibTrans" cxnId="{2CBC8279-F859-4CE1-970C-7604AE7DCCB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A814265-224A-414D-A7C8-25E1BB88B03B}">
      <dgm:prSet custT="1"/>
      <dgm:spPr/>
      <dgm:t>
        <a:bodyPr/>
        <a:lstStyle/>
        <a:p>
          <a:r>
            <a:rPr lang="ru-RU" sz="14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7. ГУРБ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антикоррупционной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экспертизы</a:t>
          </a:r>
        </a:p>
      </dgm:t>
    </dgm:pt>
    <dgm:pt modelId="{34CA371E-22E8-4F62-B5BB-BBEF8AFB982C}" type="parTrans" cxnId="{5272FE26-B649-4416-A617-C9E4E8EAB770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B57132C-7C39-4674-87B0-DE0635F96130}" type="sibTrans" cxnId="{5272FE26-B649-4416-A617-C9E4E8EAB77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E9DA7A5-DF7E-4BFF-BA6A-34AA4CBFB9EC}" type="pres">
      <dgm:prSet presAssocID="{1B5EBFDB-712D-4454-ABF9-91E3D0AA66CA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8DF1665B-6936-4681-B419-EBB7CA6652DE}" type="pres">
      <dgm:prSet presAssocID="{6D244C95-2605-421F-918B-5D37707B6261}" presName="root1" presStyleCnt="0"/>
      <dgm:spPr/>
    </dgm:pt>
    <dgm:pt modelId="{57B6EF08-D7E2-4CA7-9E9E-5909F83CB456}" type="pres">
      <dgm:prSet presAssocID="{6D244C95-2605-421F-918B-5D37707B6261}" presName="LevelOneTextNode" presStyleLbl="node0" presStyleIdx="0" presStyleCnt="1" custScaleX="342065" custScaleY="666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2E389A-8C9D-4231-AA5F-AED3463D9AF6}" type="pres">
      <dgm:prSet presAssocID="{6D244C95-2605-421F-918B-5D37707B6261}" presName="level2hierChild" presStyleCnt="0"/>
      <dgm:spPr/>
    </dgm:pt>
    <dgm:pt modelId="{6C55BEF6-98D6-4A5B-B1B3-B90664795285}" type="pres">
      <dgm:prSet presAssocID="{34CA371E-22E8-4F62-B5BB-BBEF8AFB982C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CA5EA9C1-D3B9-42D0-85C9-C5CD3588855B}" type="pres">
      <dgm:prSet presAssocID="{34CA371E-22E8-4F62-B5BB-BBEF8AFB982C}" presName="connTx" presStyleLbl="parChTrans1D2" presStyleIdx="0" presStyleCnt="1"/>
      <dgm:spPr/>
      <dgm:t>
        <a:bodyPr/>
        <a:lstStyle/>
        <a:p>
          <a:endParaRPr lang="ru-RU"/>
        </a:p>
      </dgm:t>
    </dgm:pt>
    <dgm:pt modelId="{31AA38FE-1586-4C97-BE0E-21F75A12F345}" type="pres">
      <dgm:prSet presAssocID="{4A814265-224A-414D-A7C8-25E1BB88B03B}" presName="root2" presStyleCnt="0"/>
      <dgm:spPr/>
    </dgm:pt>
    <dgm:pt modelId="{A10F2341-A72B-4182-8575-21CB3A38B974}" type="pres">
      <dgm:prSet presAssocID="{4A814265-224A-414D-A7C8-25E1BB88B03B}" presName="LevelTwoTextNode" presStyleLbl="node2" presStyleIdx="0" presStyleCnt="1" custScaleX="342065" custScaleY="1118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17841-F696-42D9-8456-F218E29DD0EF}" type="pres">
      <dgm:prSet presAssocID="{4A814265-224A-414D-A7C8-25E1BB88B03B}" presName="level3hierChild" presStyleCnt="0"/>
      <dgm:spPr/>
    </dgm:pt>
    <dgm:pt modelId="{F3507821-3BCE-4357-ABB0-FEEC741D860B}" type="pres">
      <dgm:prSet presAssocID="{FB02C958-F68C-4F61-A729-54C59270B796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431637CB-5074-42C8-A395-0880E9835563}" type="pres">
      <dgm:prSet presAssocID="{FB02C958-F68C-4F61-A729-54C59270B796}" presName="connTx" presStyleLbl="parChTrans1D3" presStyleIdx="0" presStyleCnt="1"/>
      <dgm:spPr/>
      <dgm:t>
        <a:bodyPr/>
        <a:lstStyle/>
        <a:p>
          <a:endParaRPr lang="ru-RU"/>
        </a:p>
      </dgm:t>
    </dgm:pt>
    <dgm:pt modelId="{D762ABB7-7555-402D-9693-A939954771B3}" type="pres">
      <dgm:prSet presAssocID="{385FF437-AFB3-496E-8356-B752D20CEEA8}" presName="root2" presStyleCnt="0"/>
      <dgm:spPr/>
    </dgm:pt>
    <dgm:pt modelId="{C1A74EF2-6E78-4F3E-8442-9309AD1ED4FD}" type="pres">
      <dgm:prSet presAssocID="{385FF437-AFB3-496E-8356-B752D20CEEA8}" presName="LevelTwoTextNode" presStyleLbl="node3" presStyleIdx="0" presStyleCnt="1" custScaleX="342065" custScaleY="1118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219C08-13E2-413D-B7E2-6F0171A48A06}" type="pres">
      <dgm:prSet presAssocID="{385FF437-AFB3-496E-8356-B752D20CEEA8}" presName="level3hierChild" presStyleCnt="0"/>
      <dgm:spPr/>
    </dgm:pt>
    <dgm:pt modelId="{686ED4FC-164D-450D-A312-8CA1C784D77D}" type="pres">
      <dgm:prSet presAssocID="{2AD7057B-D9D8-427C-BE1C-256FD295BAB6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CD1EB82A-F5FE-4F08-ACB3-615C1EF83050}" type="pres">
      <dgm:prSet presAssocID="{2AD7057B-D9D8-427C-BE1C-256FD295BAB6}" presName="connTx" presStyleLbl="parChTrans1D4" presStyleIdx="0" presStyleCnt="3"/>
      <dgm:spPr/>
      <dgm:t>
        <a:bodyPr/>
        <a:lstStyle/>
        <a:p>
          <a:endParaRPr lang="ru-RU"/>
        </a:p>
      </dgm:t>
    </dgm:pt>
    <dgm:pt modelId="{61403BE0-2E05-411C-AC14-19CC63D5045F}" type="pres">
      <dgm:prSet presAssocID="{4DCC8BCF-7D5F-4482-8D53-F857E4D4143E}" presName="root2" presStyleCnt="0"/>
      <dgm:spPr/>
    </dgm:pt>
    <dgm:pt modelId="{697AF67B-5E6D-482B-9F89-641825BABB73}" type="pres">
      <dgm:prSet presAssocID="{4DCC8BCF-7D5F-4482-8D53-F857E4D4143E}" presName="LevelTwoTextNode" presStyleLbl="node4" presStyleIdx="0" presStyleCnt="3" custScaleX="342065" custScaleY="1118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921FF7-894B-467A-85CD-8524B9FB0697}" type="pres">
      <dgm:prSet presAssocID="{4DCC8BCF-7D5F-4482-8D53-F857E4D4143E}" presName="level3hierChild" presStyleCnt="0"/>
      <dgm:spPr/>
    </dgm:pt>
    <dgm:pt modelId="{1F2E28F4-836C-4702-87CB-B076C1A60BAE}" type="pres">
      <dgm:prSet presAssocID="{ED097F16-058D-47C3-9C31-193CD5F33818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DAC5CEA8-7DD6-4878-8453-0232FE2C24AB}" type="pres">
      <dgm:prSet presAssocID="{ED097F16-058D-47C3-9C31-193CD5F33818}" presName="connTx" presStyleLbl="parChTrans1D4" presStyleIdx="1" presStyleCnt="3"/>
      <dgm:spPr/>
      <dgm:t>
        <a:bodyPr/>
        <a:lstStyle/>
        <a:p>
          <a:endParaRPr lang="ru-RU"/>
        </a:p>
      </dgm:t>
    </dgm:pt>
    <dgm:pt modelId="{F82B61FF-5594-4009-AE8A-0317459A69DD}" type="pres">
      <dgm:prSet presAssocID="{DABFE4A2-ED94-4EF6-9241-6095980EFAC8}" presName="root2" presStyleCnt="0"/>
      <dgm:spPr/>
    </dgm:pt>
    <dgm:pt modelId="{7FB3A930-6C23-4C59-AD09-C28BB9A03142}" type="pres">
      <dgm:prSet presAssocID="{DABFE4A2-ED94-4EF6-9241-6095980EFAC8}" presName="LevelTwoTextNode" presStyleLbl="node4" presStyleIdx="1" presStyleCnt="3" custScaleX="342065" custScaleY="1118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3F78E5-F382-4261-B631-A35166575513}" type="pres">
      <dgm:prSet presAssocID="{DABFE4A2-ED94-4EF6-9241-6095980EFAC8}" presName="level3hierChild" presStyleCnt="0"/>
      <dgm:spPr/>
    </dgm:pt>
    <dgm:pt modelId="{88A188F3-F8B1-4760-B17B-DE771BFCBDBB}" type="pres">
      <dgm:prSet presAssocID="{2FBC542C-9C06-41CE-AC4D-E260B1607670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F867586A-C6B1-4536-8B0B-658B2C36BF02}" type="pres">
      <dgm:prSet presAssocID="{2FBC542C-9C06-41CE-AC4D-E260B1607670}" presName="connTx" presStyleLbl="parChTrans1D4" presStyleIdx="2" presStyleCnt="3"/>
      <dgm:spPr/>
      <dgm:t>
        <a:bodyPr/>
        <a:lstStyle/>
        <a:p>
          <a:endParaRPr lang="ru-RU"/>
        </a:p>
      </dgm:t>
    </dgm:pt>
    <dgm:pt modelId="{C39F4B68-B23E-4360-9DAD-41389B391ABB}" type="pres">
      <dgm:prSet presAssocID="{5B815049-9DF2-4CE5-A336-CDA8194D8529}" presName="root2" presStyleCnt="0"/>
      <dgm:spPr/>
    </dgm:pt>
    <dgm:pt modelId="{7197724E-865E-4534-950C-8F15F3DC659E}" type="pres">
      <dgm:prSet presAssocID="{5B815049-9DF2-4CE5-A336-CDA8194D8529}" presName="LevelTwoTextNode" presStyleLbl="node4" presStyleIdx="2" presStyleCnt="3" custScaleX="516217" custScaleY="1147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22EA7B-0A63-4CD9-9C05-A20571F3760A}" type="pres">
      <dgm:prSet presAssocID="{5B815049-9DF2-4CE5-A336-CDA8194D8529}" presName="level3hierChild" presStyleCnt="0"/>
      <dgm:spPr/>
    </dgm:pt>
  </dgm:ptLst>
  <dgm:cxnLst>
    <dgm:cxn modelId="{019BBA90-99AD-40F3-8726-2687BC04EDC6}" type="presOf" srcId="{2FBC542C-9C06-41CE-AC4D-E260B1607670}" destId="{88A188F3-F8B1-4760-B17B-DE771BFCBDBB}" srcOrd="0" destOrd="0" presId="urn:microsoft.com/office/officeart/2005/8/layout/hierarchy2"/>
    <dgm:cxn modelId="{5A7173DF-9421-4D3E-A9A6-CE117D8A26A9}" srcId="{4A814265-224A-414D-A7C8-25E1BB88B03B}" destId="{385FF437-AFB3-496E-8356-B752D20CEEA8}" srcOrd="0" destOrd="0" parTransId="{FB02C958-F68C-4F61-A729-54C59270B796}" sibTransId="{2EB32144-92BB-4BDD-ABA6-7A9786523036}"/>
    <dgm:cxn modelId="{7D69F8F1-6DAD-4302-8083-DB39BF9B6FE5}" type="presOf" srcId="{ED097F16-058D-47C3-9C31-193CD5F33818}" destId="{DAC5CEA8-7DD6-4878-8453-0232FE2C24AB}" srcOrd="1" destOrd="0" presId="urn:microsoft.com/office/officeart/2005/8/layout/hierarchy2"/>
    <dgm:cxn modelId="{E408228B-3CFC-4301-9960-28206EEA2940}" srcId="{DABFE4A2-ED94-4EF6-9241-6095980EFAC8}" destId="{5B815049-9DF2-4CE5-A336-CDA8194D8529}" srcOrd="0" destOrd="0" parTransId="{2FBC542C-9C06-41CE-AC4D-E260B1607670}" sibTransId="{F6784764-F709-485E-BEAA-07B3B4E12F6C}"/>
    <dgm:cxn modelId="{5272FE26-B649-4416-A617-C9E4E8EAB770}" srcId="{6D244C95-2605-421F-918B-5D37707B6261}" destId="{4A814265-224A-414D-A7C8-25E1BB88B03B}" srcOrd="0" destOrd="0" parTransId="{34CA371E-22E8-4F62-B5BB-BBEF8AFB982C}" sibTransId="{AB57132C-7C39-4674-87B0-DE0635F96130}"/>
    <dgm:cxn modelId="{27C128D0-1FB3-49F3-9CBC-00E58D4A505D}" type="presOf" srcId="{6D244C95-2605-421F-918B-5D37707B6261}" destId="{57B6EF08-D7E2-4CA7-9E9E-5909F83CB456}" srcOrd="0" destOrd="0" presId="urn:microsoft.com/office/officeart/2005/8/layout/hierarchy2"/>
    <dgm:cxn modelId="{D1C870E9-5695-4892-A81D-1D47E155B2B3}" type="presOf" srcId="{2AD7057B-D9D8-427C-BE1C-256FD295BAB6}" destId="{CD1EB82A-F5FE-4F08-ACB3-615C1EF83050}" srcOrd="1" destOrd="0" presId="urn:microsoft.com/office/officeart/2005/8/layout/hierarchy2"/>
    <dgm:cxn modelId="{2CBC8279-F859-4CE1-970C-7604AE7DCCBD}" srcId="{1B5EBFDB-712D-4454-ABF9-91E3D0AA66CA}" destId="{6D244C95-2605-421F-918B-5D37707B6261}" srcOrd="0" destOrd="0" parTransId="{E918250A-CB3C-4E8C-A6BA-F836EF9044DA}" sibTransId="{01B1A6CC-1E7D-449E-896B-1EC51D3780B3}"/>
    <dgm:cxn modelId="{0AA8EC55-897A-4AB5-A27A-45F92140ABDC}" type="presOf" srcId="{4DCC8BCF-7D5F-4482-8D53-F857E4D4143E}" destId="{697AF67B-5E6D-482B-9F89-641825BABB73}" srcOrd="0" destOrd="0" presId="urn:microsoft.com/office/officeart/2005/8/layout/hierarchy2"/>
    <dgm:cxn modelId="{B93D5747-B64E-4143-A4A4-F9C66801AA24}" srcId="{385FF437-AFB3-496E-8356-B752D20CEEA8}" destId="{4DCC8BCF-7D5F-4482-8D53-F857E4D4143E}" srcOrd="0" destOrd="0" parTransId="{2AD7057B-D9D8-427C-BE1C-256FD295BAB6}" sibTransId="{AF44CC46-63A8-4EE9-80A0-5FD0D7D050E2}"/>
    <dgm:cxn modelId="{35BD9D07-7540-49B3-B229-298187CC1F03}" type="presOf" srcId="{2FBC542C-9C06-41CE-AC4D-E260B1607670}" destId="{F867586A-C6B1-4536-8B0B-658B2C36BF02}" srcOrd="1" destOrd="0" presId="urn:microsoft.com/office/officeart/2005/8/layout/hierarchy2"/>
    <dgm:cxn modelId="{6B7FECC6-8963-4C51-A14C-91761A4E82E4}" srcId="{4DCC8BCF-7D5F-4482-8D53-F857E4D4143E}" destId="{DABFE4A2-ED94-4EF6-9241-6095980EFAC8}" srcOrd="0" destOrd="0" parTransId="{ED097F16-058D-47C3-9C31-193CD5F33818}" sibTransId="{2148BD05-FE06-4176-88A7-61825CEF0BCE}"/>
    <dgm:cxn modelId="{0B016515-B2C1-40DD-BB8D-1590FF73D8F2}" type="presOf" srcId="{2AD7057B-D9D8-427C-BE1C-256FD295BAB6}" destId="{686ED4FC-164D-450D-A312-8CA1C784D77D}" srcOrd="0" destOrd="0" presId="urn:microsoft.com/office/officeart/2005/8/layout/hierarchy2"/>
    <dgm:cxn modelId="{FBA022DC-9651-4B1F-AA16-50CF56FB62A2}" type="presOf" srcId="{5B815049-9DF2-4CE5-A336-CDA8194D8529}" destId="{7197724E-865E-4534-950C-8F15F3DC659E}" srcOrd="0" destOrd="0" presId="urn:microsoft.com/office/officeart/2005/8/layout/hierarchy2"/>
    <dgm:cxn modelId="{50B1B629-EC2D-4CA4-8574-00EC07240262}" type="presOf" srcId="{FB02C958-F68C-4F61-A729-54C59270B796}" destId="{F3507821-3BCE-4357-ABB0-FEEC741D860B}" srcOrd="0" destOrd="0" presId="urn:microsoft.com/office/officeart/2005/8/layout/hierarchy2"/>
    <dgm:cxn modelId="{FA18DA65-228E-4B0E-B701-9E4F204CF852}" type="presOf" srcId="{ED097F16-058D-47C3-9C31-193CD5F33818}" destId="{1F2E28F4-836C-4702-87CB-B076C1A60BAE}" srcOrd="0" destOrd="0" presId="urn:microsoft.com/office/officeart/2005/8/layout/hierarchy2"/>
    <dgm:cxn modelId="{136B4D90-8AD9-4D95-91BA-DE27496486DC}" type="presOf" srcId="{34CA371E-22E8-4F62-B5BB-BBEF8AFB982C}" destId="{6C55BEF6-98D6-4A5B-B1B3-B90664795285}" srcOrd="0" destOrd="0" presId="urn:microsoft.com/office/officeart/2005/8/layout/hierarchy2"/>
    <dgm:cxn modelId="{B0A90DCF-A37C-405D-802B-34EFABBC898E}" type="presOf" srcId="{FB02C958-F68C-4F61-A729-54C59270B796}" destId="{431637CB-5074-42C8-A395-0880E9835563}" srcOrd="1" destOrd="0" presId="urn:microsoft.com/office/officeart/2005/8/layout/hierarchy2"/>
    <dgm:cxn modelId="{AE860E66-6A63-4216-A849-230FB455C378}" type="presOf" srcId="{4A814265-224A-414D-A7C8-25E1BB88B03B}" destId="{A10F2341-A72B-4182-8575-21CB3A38B974}" srcOrd="0" destOrd="0" presId="urn:microsoft.com/office/officeart/2005/8/layout/hierarchy2"/>
    <dgm:cxn modelId="{CEEF421B-74D1-4764-BE9E-9D02DC0AACBD}" type="presOf" srcId="{1B5EBFDB-712D-4454-ABF9-91E3D0AA66CA}" destId="{7E9DA7A5-DF7E-4BFF-BA6A-34AA4CBFB9EC}" srcOrd="0" destOrd="0" presId="urn:microsoft.com/office/officeart/2005/8/layout/hierarchy2"/>
    <dgm:cxn modelId="{43F68BF4-2894-49DB-82CF-91F0BD223A19}" type="presOf" srcId="{385FF437-AFB3-496E-8356-B752D20CEEA8}" destId="{C1A74EF2-6E78-4F3E-8442-9309AD1ED4FD}" srcOrd="0" destOrd="0" presId="urn:microsoft.com/office/officeart/2005/8/layout/hierarchy2"/>
    <dgm:cxn modelId="{C6FA7CF1-086A-42DE-A51A-0FD6004A72BC}" type="presOf" srcId="{DABFE4A2-ED94-4EF6-9241-6095980EFAC8}" destId="{7FB3A930-6C23-4C59-AD09-C28BB9A03142}" srcOrd="0" destOrd="0" presId="urn:microsoft.com/office/officeart/2005/8/layout/hierarchy2"/>
    <dgm:cxn modelId="{A59E8353-E1F0-4205-B2C1-AD317DE5A6DB}" type="presOf" srcId="{34CA371E-22E8-4F62-B5BB-BBEF8AFB982C}" destId="{CA5EA9C1-D3B9-42D0-85C9-C5CD3588855B}" srcOrd="1" destOrd="0" presId="urn:microsoft.com/office/officeart/2005/8/layout/hierarchy2"/>
    <dgm:cxn modelId="{23C4A538-11D3-4882-AB3A-E44A5FCC1303}" type="presParOf" srcId="{7E9DA7A5-DF7E-4BFF-BA6A-34AA4CBFB9EC}" destId="{8DF1665B-6936-4681-B419-EBB7CA6652DE}" srcOrd="0" destOrd="0" presId="urn:microsoft.com/office/officeart/2005/8/layout/hierarchy2"/>
    <dgm:cxn modelId="{0C28210C-1332-4CEF-9AA6-89B30049A7A1}" type="presParOf" srcId="{8DF1665B-6936-4681-B419-EBB7CA6652DE}" destId="{57B6EF08-D7E2-4CA7-9E9E-5909F83CB456}" srcOrd="0" destOrd="0" presId="urn:microsoft.com/office/officeart/2005/8/layout/hierarchy2"/>
    <dgm:cxn modelId="{A611D03A-C2BA-4F4E-90FC-0EF43F248450}" type="presParOf" srcId="{8DF1665B-6936-4681-B419-EBB7CA6652DE}" destId="{A42E389A-8C9D-4231-AA5F-AED3463D9AF6}" srcOrd="1" destOrd="0" presId="urn:microsoft.com/office/officeart/2005/8/layout/hierarchy2"/>
    <dgm:cxn modelId="{B1B8302A-926E-4D11-8ED9-F5500C0DD5A6}" type="presParOf" srcId="{A42E389A-8C9D-4231-AA5F-AED3463D9AF6}" destId="{6C55BEF6-98D6-4A5B-B1B3-B90664795285}" srcOrd="0" destOrd="0" presId="urn:microsoft.com/office/officeart/2005/8/layout/hierarchy2"/>
    <dgm:cxn modelId="{5DD73D71-61BF-4162-80A8-2D9F839570A4}" type="presParOf" srcId="{6C55BEF6-98D6-4A5B-B1B3-B90664795285}" destId="{CA5EA9C1-D3B9-42D0-85C9-C5CD3588855B}" srcOrd="0" destOrd="0" presId="urn:microsoft.com/office/officeart/2005/8/layout/hierarchy2"/>
    <dgm:cxn modelId="{AEB6ABF9-1821-4BCD-806A-1CE64ECE4404}" type="presParOf" srcId="{A42E389A-8C9D-4231-AA5F-AED3463D9AF6}" destId="{31AA38FE-1586-4C97-BE0E-21F75A12F345}" srcOrd="1" destOrd="0" presId="urn:microsoft.com/office/officeart/2005/8/layout/hierarchy2"/>
    <dgm:cxn modelId="{AFC6ACE8-889E-4EC0-A28C-3F35FE6EB542}" type="presParOf" srcId="{31AA38FE-1586-4C97-BE0E-21F75A12F345}" destId="{A10F2341-A72B-4182-8575-21CB3A38B974}" srcOrd="0" destOrd="0" presId="urn:microsoft.com/office/officeart/2005/8/layout/hierarchy2"/>
    <dgm:cxn modelId="{AFD83C20-E4EB-4F46-B7D2-098B399BF822}" type="presParOf" srcId="{31AA38FE-1586-4C97-BE0E-21F75A12F345}" destId="{36817841-F696-42D9-8456-F218E29DD0EF}" srcOrd="1" destOrd="0" presId="urn:microsoft.com/office/officeart/2005/8/layout/hierarchy2"/>
    <dgm:cxn modelId="{776C5418-E307-4A29-8974-6CD472516F8E}" type="presParOf" srcId="{36817841-F696-42D9-8456-F218E29DD0EF}" destId="{F3507821-3BCE-4357-ABB0-FEEC741D860B}" srcOrd="0" destOrd="0" presId="urn:microsoft.com/office/officeart/2005/8/layout/hierarchy2"/>
    <dgm:cxn modelId="{459C7C26-B433-412E-BD21-94E0DAD349CC}" type="presParOf" srcId="{F3507821-3BCE-4357-ABB0-FEEC741D860B}" destId="{431637CB-5074-42C8-A395-0880E9835563}" srcOrd="0" destOrd="0" presId="urn:microsoft.com/office/officeart/2005/8/layout/hierarchy2"/>
    <dgm:cxn modelId="{65020C15-C001-4E48-AFCA-A636AE56A6B0}" type="presParOf" srcId="{36817841-F696-42D9-8456-F218E29DD0EF}" destId="{D762ABB7-7555-402D-9693-A939954771B3}" srcOrd="1" destOrd="0" presId="urn:microsoft.com/office/officeart/2005/8/layout/hierarchy2"/>
    <dgm:cxn modelId="{F4D30BAC-0256-4D2C-9F8F-185B45E432FC}" type="presParOf" srcId="{D762ABB7-7555-402D-9693-A939954771B3}" destId="{C1A74EF2-6E78-4F3E-8442-9309AD1ED4FD}" srcOrd="0" destOrd="0" presId="urn:microsoft.com/office/officeart/2005/8/layout/hierarchy2"/>
    <dgm:cxn modelId="{D904558A-CE78-47EE-A931-A5BF85F36A8B}" type="presParOf" srcId="{D762ABB7-7555-402D-9693-A939954771B3}" destId="{FD219C08-13E2-413D-B7E2-6F0171A48A06}" srcOrd="1" destOrd="0" presId="urn:microsoft.com/office/officeart/2005/8/layout/hierarchy2"/>
    <dgm:cxn modelId="{1F3AB13E-68C9-41D9-B26D-02840548B6D9}" type="presParOf" srcId="{FD219C08-13E2-413D-B7E2-6F0171A48A06}" destId="{686ED4FC-164D-450D-A312-8CA1C784D77D}" srcOrd="0" destOrd="0" presId="urn:microsoft.com/office/officeart/2005/8/layout/hierarchy2"/>
    <dgm:cxn modelId="{15403264-F45D-47CA-8F95-6427E166B633}" type="presParOf" srcId="{686ED4FC-164D-450D-A312-8CA1C784D77D}" destId="{CD1EB82A-F5FE-4F08-ACB3-615C1EF83050}" srcOrd="0" destOrd="0" presId="urn:microsoft.com/office/officeart/2005/8/layout/hierarchy2"/>
    <dgm:cxn modelId="{C71191B8-B23A-49B2-9769-B06623180703}" type="presParOf" srcId="{FD219C08-13E2-413D-B7E2-6F0171A48A06}" destId="{61403BE0-2E05-411C-AC14-19CC63D5045F}" srcOrd="1" destOrd="0" presId="urn:microsoft.com/office/officeart/2005/8/layout/hierarchy2"/>
    <dgm:cxn modelId="{8D30132E-4921-4D64-B259-BE8BE8EFD600}" type="presParOf" srcId="{61403BE0-2E05-411C-AC14-19CC63D5045F}" destId="{697AF67B-5E6D-482B-9F89-641825BABB73}" srcOrd="0" destOrd="0" presId="urn:microsoft.com/office/officeart/2005/8/layout/hierarchy2"/>
    <dgm:cxn modelId="{50190FD5-449A-4E01-AEFC-7636C64094C0}" type="presParOf" srcId="{61403BE0-2E05-411C-AC14-19CC63D5045F}" destId="{57921FF7-894B-467A-85CD-8524B9FB0697}" srcOrd="1" destOrd="0" presId="urn:microsoft.com/office/officeart/2005/8/layout/hierarchy2"/>
    <dgm:cxn modelId="{8EB66745-722B-4A30-BF96-0E38063FE756}" type="presParOf" srcId="{57921FF7-894B-467A-85CD-8524B9FB0697}" destId="{1F2E28F4-836C-4702-87CB-B076C1A60BAE}" srcOrd="0" destOrd="0" presId="urn:microsoft.com/office/officeart/2005/8/layout/hierarchy2"/>
    <dgm:cxn modelId="{9474118F-254D-4565-85EB-F9B98256830D}" type="presParOf" srcId="{1F2E28F4-836C-4702-87CB-B076C1A60BAE}" destId="{DAC5CEA8-7DD6-4878-8453-0232FE2C24AB}" srcOrd="0" destOrd="0" presId="urn:microsoft.com/office/officeart/2005/8/layout/hierarchy2"/>
    <dgm:cxn modelId="{7900F585-241E-4104-B2AB-418D6DBF7D04}" type="presParOf" srcId="{57921FF7-894B-467A-85CD-8524B9FB0697}" destId="{F82B61FF-5594-4009-AE8A-0317459A69DD}" srcOrd="1" destOrd="0" presId="urn:microsoft.com/office/officeart/2005/8/layout/hierarchy2"/>
    <dgm:cxn modelId="{5F77930C-4102-4B85-8F5E-2C0F49526AE7}" type="presParOf" srcId="{F82B61FF-5594-4009-AE8A-0317459A69DD}" destId="{7FB3A930-6C23-4C59-AD09-C28BB9A03142}" srcOrd="0" destOrd="0" presId="urn:microsoft.com/office/officeart/2005/8/layout/hierarchy2"/>
    <dgm:cxn modelId="{61ABB14E-524A-4ADA-A9DC-65C10B1C662A}" type="presParOf" srcId="{F82B61FF-5594-4009-AE8A-0317459A69DD}" destId="{BA3F78E5-F382-4261-B631-A35166575513}" srcOrd="1" destOrd="0" presId="urn:microsoft.com/office/officeart/2005/8/layout/hierarchy2"/>
    <dgm:cxn modelId="{2778F590-B842-40B0-A096-47FFA585584B}" type="presParOf" srcId="{BA3F78E5-F382-4261-B631-A35166575513}" destId="{88A188F3-F8B1-4760-B17B-DE771BFCBDBB}" srcOrd="0" destOrd="0" presId="urn:microsoft.com/office/officeart/2005/8/layout/hierarchy2"/>
    <dgm:cxn modelId="{56B295ED-F2A0-432B-9498-4508D2EF2E4F}" type="presParOf" srcId="{88A188F3-F8B1-4760-B17B-DE771BFCBDBB}" destId="{F867586A-C6B1-4536-8B0B-658B2C36BF02}" srcOrd="0" destOrd="0" presId="urn:microsoft.com/office/officeart/2005/8/layout/hierarchy2"/>
    <dgm:cxn modelId="{D701FBF5-AC29-401D-8458-23AA514BE59A}" type="presParOf" srcId="{BA3F78E5-F382-4261-B631-A35166575513}" destId="{C39F4B68-B23E-4360-9DAD-41389B391ABB}" srcOrd="1" destOrd="0" presId="urn:microsoft.com/office/officeart/2005/8/layout/hierarchy2"/>
    <dgm:cxn modelId="{CD608314-2FC4-48D1-97E7-4A3AE22F6454}" type="presParOf" srcId="{C39F4B68-B23E-4360-9DAD-41389B391ABB}" destId="{7197724E-865E-4534-950C-8F15F3DC659E}" srcOrd="0" destOrd="0" presId="urn:microsoft.com/office/officeart/2005/8/layout/hierarchy2"/>
    <dgm:cxn modelId="{A78C3511-D16E-41B9-83B5-FF9C5708CA77}" type="presParOf" srcId="{C39F4B68-B23E-4360-9DAD-41389B391ABB}" destId="{BD22EA7B-0A63-4CD9-9C05-A20571F376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0CFDA-0574-46E8-8405-5C332C9901CA}">
      <dsp:nvSpPr>
        <dsp:cNvPr id="0" name=""/>
        <dsp:cNvSpPr/>
      </dsp:nvSpPr>
      <dsp:spPr>
        <a:xfrm>
          <a:off x="0" y="262633"/>
          <a:ext cx="1867251" cy="1944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Инициатор проекта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Направляет ходатайство на имя Губернатора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Прикладывает пакет документов</a:t>
          </a:r>
          <a:endParaRPr lang="ru-RU" sz="12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4690" y="317323"/>
        <a:ext cx="1757871" cy="1835590"/>
      </dsp:txXfrm>
    </dsp:sp>
    <dsp:sp modelId="{10BC385A-9A0B-44E7-82E1-ED9B6B3ED9FA}">
      <dsp:nvSpPr>
        <dsp:cNvPr id="0" name=""/>
        <dsp:cNvSpPr/>
      </dsp:nvSpPr>
      <dsp:spPr>
        <a:xfrm>
          <a:off x="1867251" y="1225219"/>
          <a:ext cx="254729" cy="19799"/>
        </a:xfrm>
        <a:custGeom>
          <a:avLst/>
          <a:gdLst/>
          <a:ahLst/>
          <a:cxnLst/>
          <a:rect l="0" t="0" r="0" b="0"/>
          <a:pathLst>
            <a:path>
              <a:moveTo>
                <a:pt x="0" y="9899"/>
              </a:moveTo>
              <a:lnTo>
                <a:pt x="254729" y="989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1988248" y="1228750"/>
        <a:ext cx="12736" cy="12736"/>
      </dsp:txXfrm>
    </dsp:sp>
    <dsp:sp modelId="{EF702356-F21D-40D6-9775-495DE5757063}">
      <dsp:nvSpPr>
        <dsp:cNvPr id="0" name=""/>
        <dsp:cNvSpPr/>
      </dsp:nvSpPr>
      <dsp:spPr>
        <a:xfrm>
          <a:off x="2121981" y="1367"/>
          <a:ext cx="2606949" cy="2467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3. ЦИОГВ и ОМУ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Определяют соответствие инвестиционного проекта критериям, установленным ЗМО № 27/2015-ОЗ;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Готовят заключение по инвестиционному проекту;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Разрабатывают и согласовывают проект Соглашения и проекта ППМО «О целесообразности заключения Соглашения».</a:t>
          </a:r>
        </a:p>
      </dsp:txBody>
      <dsp:txXfrm>
        <a:off x="2194252" y="73638"/>
        <a:ext cx="2462407" cy="2322960"/>
      </dsp:txXfrm>
    </dsp:sp>
    <dsp:sp modelId="{0DB83D01-E9EB-4ABE-BCE0-121F357C8D26}">
      <dsp:nvSpPr>
        <dsp:cNvPr id="0" name=""/>
        <dsp:cNvSpPr/>
      </dsp:nvSpPr>
      <dsp:spPr>
        <a:xfrm>
          <a:off x="4728930" y="1225219"/>
          <a:ext cx="270660" cy="19799"/>
        </a:xfrm>
        <a:custGeom>
          <a:avLst/>
          <a:gdLst/>
          <a:ahLst/>
          <a:cxnLst/>
          <a:rect l="0" t="0" r="0" b="0"/>
          <a:pathLst>
            <a:path>
              <a:moveTo>
                <a:pt x="0" y="9899"/>
              </a:moveTo>
              <a:lnTo>
                <a:pt x="270660" y="989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4857494" y="1228352"/>
        <a:ext cx="13533" cy="13533"/>
      </dsp:txXfrm>
    </dsp:sp>
    <dsp:sp modelId="{B26D76E0-08A6-4C88-A7F6-EC736E8D79A6}">
      <dsp:nvSpPr>
        <dsp:cNvPr id="0" name=""/>
        <dsp:cNvSpPr/>
      </dsp:nvSpPr>
      <dsp:spPr>
        <a:xfrm>
          <a:off x="4999591" y="209350"/>
          <a:ext cx="1836258" cy="205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4. МВК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Проработка вопроса и последующее вынесение Соглашения на  рассмотрение Градостроительного совета МО</a:t>
          </a:r>
        </a:p>
      </dsp:txBody>
      <dsp:txXfrm>
        <a:off x="5053373" y="263132"/>
        <a:ext cx="1728694" cy="1943972"/>
      </dsp:txXfrm>
    </dsp:sp>
    <dsp:sp modelId="{C3852CF5-8B15-4F5F-A2D3-E00D9269C8C8}">
      <dsp:nvSpPr>
        <dsp:cNvPr id="0" name=""/>
        <dsp:cNvSpPr/>
      </dsp:nvSpPr>
      <dsp:spPr>
        <a:xfrm>
          <a:off x="6835849" y="1225219"/>
          <a:ext cx="148169" cy="19799"/>
        </a:xfrm>
        <a:custGeom>
          <a:avLst/>
          <a:gdLst/>
          <a:ahLst/>
          <a:cxnLst/>
          <a:rect l="0" t="0" r="0" b="0"/>
          <a:pathLst>
            <a:path>
              <a:moveTo>
                <a:pt x="0" y="9899"/>
              </a:moveTo>
              <a:lnTo>
                <a:pt x="148169" y="989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6906230" y="1231414"/>
        <a:ext cx="7408" cy="7408"/>
      </dsp:txXfrm>
    </dsp:sp>
    <dsp:sp modelId="{67E18460-959B-433C-B807-A45732C834D2}">
      <dsp:nvSpPr>
        <dsp:cNvPr id="0" name=""/>
        <dsp:cNvSpPr/>
      </dsp:nvSpPr>
      <dsp:spPr>
        <a:xfrm>
          <a:off x="6984019" y="24165"/>
          <a:ext cx="2159981" cy="2421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5. </a:t>
          </a:r>
          <a:r>
            <a:rPr lang="ru-RU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Градсовет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МО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Разработка заключения;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 получении положительного заключения  вопрос о подписании Соглашения включается в повестку ближайшего заседания Правительства Московской области.</a:t>
          </a:r>
        </a:p>
      </dsp:txBody>
      <dsp:txXfrm>
        <a:off x="7047283" y="87429"/>
        <a:ext cx="2033453" cy="229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6EF08-D7E2-4CA7-9E9E-5909F83CB456}">
      <dsp:nvSpPr>
        <dsp:cNvPr id="0" name=""/>
        <dsp:cNvSpPr/>
      </dsp:nvSpPr>
      <dsp:spPr>
        <a:xfrm>
          <a:off x="7851738" y="952208"/>
          <a:ext cx="1287736" cy="12552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6. Комитет по конкурентной политике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Согласование проекта Соглашения</a:t>
          </a:r>
        </a:p>
      </dsp:txBody>
      <dsp:txXfrm>
        <a:off x="7888502" y="988972"/>
        <a:ext cx="1214208" cy="1181697"/>
      </dsp:txXfrm>
    </dsp:sp>
    <dsp:sp modelId="{6C55BEF6-98D6-4A5B-B1B3-B90664795285}">
      <dsp:nvSpPr>
        <dsp:cNvPr id="0" name=""/>
        <dsp:cNvSpPr/>
      </dsp:nvSpPr>
      <dsp:spPr>
        <a:xfrm rot="10800000">
          <a:off x="7701154" y="1574459"/>
          <a:ext cx="150583" cy="10723"/>
        </a:xfrm>
        <a:custGeom>
          <a:avLst/>
          <a:gdLst/>
          <a:ahLst/>
          <a:cxnLst/>
          <a:rect l="0" t="0" r="0" b="0"/>
          <a:pathLst>
            <a:path>
              <a:moveTo>
                <a:pt x="0" y="5361"/>
              </a:moveTo>
              <a:lnTo>
                <a:pt x="150583" y="53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7772682" y="1576056"/>
        <a:ext cx="7529" cy="7529"/>
      </dsp:txXfrm>
    </dsp:sp>
    <dsp:sp modelId="{A10F2341-A72B-4182-8575-21CB3A38B974}">
      <dsp:nvSpPr>
        <dsp:cNvPr id="0" name=""/>
        <dsp:cNvSpPr/>
      </dsp:nvSpPr>
      <dsp:spPr>
        <a:xfrm>
          <a:off x="6413418" y="527313"/>
          <a:ext cx="1287736" cy="2105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7. ГУРБ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антикоррупционной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экспертизы</a:t>
          </a:r>
        </a:p>
      </dsp:txBody>
      <dsp:txXfrm>
        <a:off x="6451134" y="565029"/>
        <a:ext cx="1212304" cy="2029584"/>
      </dsp:txXfrm>
    </dsp:sp>
    <dsp:sp modelId="{F3507821-3BCE-4357-ABB0-FEEC741D860B}">
      <dsp:nvSpPr>
        <dsp:cNvPr id="0" name=""/>
        <dsp:cNvSpPr/>
      </dsp:nvSpPr>
      <dsp:spPr>
        <a:xfrm rot="10800000">
          <a:off x="6262834" y="1574459"/>
          <a:ext cx="150583" cy="10723"/>
        </a:xfrm>
        <a:custGeom>
          <a:avLst/>
          <a:gdLst/>
          <a:ahLst/>
          <a:cxnLst/>
          <a:rect l="0" t="0" r="0" b="0"/>
          <a:pathLst>
            <a:path>
              <a:moveTo>
                <a:pt x="0" y="5361"/>
              </a:moveTo>
              <a:lnTo>
                <a:pt x="150583" y="53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6334361" y="1576056"/>
        <a:ext cx="7529" cy="7529"/>
      </dsp:txXfrm>
    </dsp:sp>
    <dsp:sp modelId="{C1A74EF2-6E78-4F3E-8442-9309AD1ED4FD}">
      <dsp:nvSpPr>
        <dsp:cNvPr id="0" name=""/>
        <dsp:cNvSpPr/>
      </dsp:nvSpPr>
      <dsp:spPr>
        <a:xfrm>
          <a:off x="4975098" y="527313"/>
          <a:ext cx="1287736" cy="2105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8. Правовое управление ГМО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kern="1200" dirty="0" smtClean="0">
              <a:effectLst/>
              <a:latin typeface="Times New Roman" pitchFamily="18" charset="0"/>
              <a:cs typeface="Times New Roman" pitchFamily="18" charset="0"/>
            </a:rPr>
            <a:t>Проведение правовой экспертизы проекта документа и его согласование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012814" y="565029"/>
        <a:ext cx="1212304" cy="2029584"/>
      </dsp:txXfrm>
    </dsp:sp>
    <dsp:sp modelId="{686ED4FC-164D-450D-A312-8CA1C784D77D}">
      <dsp:nvSpPr>
        <dsp:cNvPr id="0" name=""/>
        <dsp:cNvSpPr/>
      </dsp:nvSpPr>
      <dsp:spPr>
        <a:xfrm rot="10800000">
          <a:off x="4824514" y="1574459"/>
          <a:ext cx="150583" cy="10723"/>
        </a:xfrm>
        <a:custGeom>
          <a:avLst/>
          <a:gdLst/>
          <a:ahLst/>
          <a:cxnLst/>
          <a:rect l="0" t="0" r="0" b="0"/>
          <a:pathLst>
            <a:path>
              <a:moveTo>
                <a:pt x="0" y="5361"/>
              </a:moveTo>
              <a:lnTo>
                <a:pt x="150583" y="53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4896041" y="1576056"/>
        <a:ext cx="7529" cy="7529"/>
      </dsp:txXfrm>
    </dsp:sp>
    <dsp:sp modelId="{697AF67B-5E6D-482B-9F89-641825BABB73}">
      <dsp:nvSpPr>
        <dsp:cNvPr id="0" name=""/>
        <dsp:cNvSpPr/>
      </dsp:nvSpPr>
      <dsp:spPr>
        <a:xfrm>
          <a:off x="3536778" y="527313"/>
          <a:ext cx="1287736" cy="2105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9. Правительство МО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Принятие Постановления Правительства о целесообразности заключения Соглашения</a:t>
          </a:r>
        </a:p>
      </dsp:txBody>
      <dsp:txXfrm>
        <a:off x="3574494" y="565029"/>
        <a:ext cx="1212304" cy="2029584"/>
      </dsp:txXfrm>
    </dsp:sp>
    <dsp:sp modelId="{1F2E28F4-836C-4702-87CB-B076C1A60BAE}">
      <dsp:nvSpPr>
        <dsp:cNvPr id="0" name=""/>
        <dsp:cNvSpPr/>
      </dsp:nvSpPr>
      <dsp:spPr>
        <a:xfrm rot="10800000">
          <a:off x="3386194" y="1574459"/>
          <a:ext cx="150583" cy="10723"/>
        </a:xfrm>
        <a:custGeom>
          <a:avLst/>
          <a:gdLst/>
          <a:ahLst/>
          <a:cxnLst/>
          <a:rect l="0" t="0" r="0" b="0"/>
          <a:pathLst>
            <a:path>
              <a:moveTo>
                <a:pt x="0" y="5361"/>
              </a:moveTo>
              <a:lnTo>
                <a:pt x="150583" y="53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457721" y="1576056"/>
        <a:ext cx="7529" cy="7529"/>
      </dsp:txXfrm>
    </dsp:sp>
    <dsp:sp modelId="{7FB3A930-6C23-4C59-AD09-C28BB9A03142}">
      <dsp:nvSpPr>
        <dsp:cNvPr id="0" name=""/>
        <dsp:cNvSpPr/>
      </dsp:nvSpPr>
      <dsp:spPr>
        <a:xfrm>
          <a:off x="2098458" y="527313"/>
          <a:ext cx="1287736" cy="2105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10. Инициатор проекта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Подписание Соглашения с Правительством МО</a:t>
          </a:r>
        </a:p>
      </dsp:txBody>
      <dsp:txXfrm>
        <a:off x="2136174" y="565029"/>
        <a:ext cx="1212304" cy="2029584"/>
      </dsp:txXfrm>
    </dsp:sp>
    <dsp:sp modelId="{88A188F3-F8B1-4760-B17B-DE771BFCBDBB}">
      <dsp:nvSpPr>
        <dsp:cNvPr id="0" name=""/>
        <dsp:cNvSpPr/>
      </dsp:nvSpPr>
      <dsp:spPr>
        <a:xfrm rot="10800000">
          <a:off x="1947874" y="1574459"/>
          <a:ext cx="150583" cy="10723"/>
        </a:xfrm>
        <a:custGeom>
          <a:avLst/>
          <a:gdLst/>
          <a:ahLst/>
          <a:cxnLst/>
          <a:rect l="0" t="0" r="0" b="0"/>
          <a:pathLst>
            <a:path>
              <a:moveTo>
                <a:pt x="0" y="5361"/>
              </a:moveTo>
              <a:lnTo>
                <a:pt x="150583" y="5361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019401" y="1576056"/>
        <a:ext cx="7529" cy="7529"/>
      </dsp:txXfrm>
    </dsp:sp>
    <dsp:sp modelId="{7197724E-865E-4534-950C-8F15F3DC659E}">
      <dsp:nvSpPr>
        <dsp:cNvPr id="0" name=""/>
        <dsp:cNvSpPr/>
      </dsp:nvSpPr>
      <dsp:spPr>
        <a:xfrm>
          <a:off x="4526" y="500033"/>
          <a:ext cx="1943348" cy="2159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11. Министерство имущественных отношений МО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Подготовка проекта распоряжения Губернатора МО о предоставлении земельного участка;</a:t>
          </a:r>
        </a:p>
      </dsp:txBody>
      <dsp:txXfrm>
        <a:off x="61445" y="556952"/>
        <a:ext cx="1829510" cy="2045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11760-6BE7-43F7-9BAB-7EBC8915D45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682E5-DEA0-4366-A31F-44F14654F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0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2DAF1-E6C3-442E-9956-8AD444EEAA53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B6431-136D-4E49-A9E7-74FCB42291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1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NersesyanAZh\Desktop\15828174901_c6607482b6_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" r="6682" b="2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rsesyanAZh\Desktop\15828174901_c6607482b6_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30449" r="26479" b="57840"/>
          <a:stretch/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124744"/>
            <a:ext cx="9144000" cy="5733256"/>
          </a:xfrm>
          <a:prstGeom prst="rect">
            <a:avLst/>
          </a:prstGeom>
          <a:gradFill>
            <a:gsLst>
              <a:gs pos="70409">
                <a:schemeClr val="tx1">
                  <a:lumMod val="85000"/>
                  <a:lumOff val="15000"/>
                </a:schemeClr>
              </a:gs>
              <a:gs pos="48357">
                <a:schemeClr val="tx1">
                  <a:lumMod val="75000"/>
                  <a:lumOff val="25000"/>
                </a:schemeClr>
              </a:gs>
              <a:gs pos="188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2586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600" b="1" smtClean="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90139"/>
            <a:ext cx="9144000" cy="187220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4149080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РЕГИОНАЛЬНЫЕ МЕРЫ ПОДДЕРЖКИ</a:t>
            </a:r>
            <a:endParaRPr lang="ru-RU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ПРЕДОСТАВЛЕНИЕ ЗЕМЕЛЬНОГО УЧАСТКА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755576" y="1124744"/>
            <a:ext cx="7790214" cy="160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Условия: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Регистрация юридического лица в Московской области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Соответствие приоритетам и целям стратегии социально-экономического развития МО, государственных программ МО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Увеличение количества рабочих мест в муниципальном образовании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Увеличение ежегодных 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налоговых поступлений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755576" y="3397466"/>
            <a:ext cx="7790214" cy="305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Необходимые документы: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Бизнес-план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 финансовая модель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Учредительные документы организации-инициатора проекта</a:t>
            </a:r>
          </a:p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Документы,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подтверждающие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6350" y="5756482"/>
            <a:ext cx="25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ППМО 272/13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от 22.04.2015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09826" y="5085184"/>
            <a:ext cx="3339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перечень документов см.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09827" y="5085184"/>
            <a:ext cx="3339312" cy="1407011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71599" y="5541039"/>
            <a:ext cx="4638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положительную финансово-экономическую деятельность инициатора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47553" y="1142984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Московской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27/2015-ОЗ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18.03.2015 </a:t>
            </a:r>
          </a:p>
        </p:txBody>
      </p:sp>
    </p:spTree>
    <p:extLst>
      <p:ext uri="{BB962C8B-B14F-4D97-AF65-F5344CB8AC3E}">
        <p14:creationId xmlns:p14="http://schemas.microsoft.com/office/powerpoint/2010/main" val="30234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КРИТЕРИИ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51741"/>
              </p:ext>
            </p:extLst>
          </p:nvPr>
        </p:nvGraphicFramePr>
        <p:xfrm>
          <a:off x="0" y="1052736"/>
          <a:ext cx="9144000" cy="582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39592"/>
                <a:gridCol w="3304408"/>
              </a:tblGrid>
              <a:tr h="6622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Масштабный инвестиционный проект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Объект социально-культурного или коммунально-бытового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назначения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2315">
                <a:tc>
                  <a:txBody>
                    <a:bodyPr/>
                    <a:lstStyle/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строительство административно-делового (офисного) центра (комплекса), научного и технологического парка, </a:t>
                      </a:r>
                      <a:r>
                        <a:rPr lang="ru-RU" sz="1400" u="none" dirty="0" err="1" smtClean="0"/>
                        <a:t>инновационно-технологического</a:t>
                      </a:r>
                      <a:r>
                        <a:rPr lang="ru-RU" sz="1400" u="none" dirty="0" smtClean="0"/>
                        <a:t> и инжинирингового центра, </a:t>
                      </a:r>
                      <a:r>
                        <a:rPr lang="ru-RU" sz="1400" u="none" dirty="0" err="1" smtClean="0"/>
                        <a:t>бизнес-инкубатора</a:t>
                      </a:r>
                      <a:r>
                        <a:rPr lang="ru-RU" sz="1400" u="none" dirty="0" smtClean="0"/>
                        <a:t>, гостиницы;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проведение научных исследований и разработок, осуществление высокотехнологичной и инновационной деятельности;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деятельность промышленных округов и индустриальных парков;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деятельность по обращению с отходами;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развитие обрабатывающих производств;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развитие сельского, лесного хозяйства, рыбоводства;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производство электроэнергии, газа;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развитие агропромышленного комплекса;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развитие инфраструктуры сбыта сельскохозяйственной продукции;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развитие, строительство дорожной и транспортной инфраструктуры, транспортно-пересадочных узлов;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строительство индивидуальных жилых домов, многоквартирных домов, передаваемых в собственность или социальный </a:t>
                      </a:r>
                      <a:r>
                        <a:rPr lang="ru-RU" sz="1400" u="none" dirty="0" err="1" smtClean="0"/>
                        <a:t>найм</a:t>
                      </a:r>
                      <a:r>
                        <a:rPr lang="ru-RU" sz="1400" u="none" dirty="0" smtClean="0"/>
                        <a:t> гражданам, лишившимся жилого помещения в результате чрезвычайных ситуаций, а также гражданам, переселяемым из аварийного жилищного фонда;</a:t>
                      </a:r>
                    </a:p>
                    <a:p>
                      <a:pPr marL="0" lvl="0" indent="177800">
                        <a:buFont typeface="Arial" pitchFamily="34" charset="0"/>
                        <a:buChar char="•"/>
                      </a:pPr>
                      <a:r>
                        <a:rPr lang="ru-RU" sz="1400" u="none" dirty="0" smtClean="0"/>
                        <a:t>создание, реконструкция и модернизация объектов в соответствии с законодательством Московской области об участии Московской области в государственно-частном партнерстве, в случае реализации инвестиционного проекта на конкурсной основе.</a:t>
                      </a:r>
                      <a:endParaRPr lang="ru-RU" sz="1400" u="non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объект относится к:</a:t>
                      </a:r>
                      <a:endParaRPr lang="ru-RU" sz="1400" kern="1200" dirty="0" smtClean="0"/>
                    </a:p>
                    <a:p>
                      <a:pPr marL="0" indent="1778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объектам культуры;</a:t>
                      </a:r>
                    </a:p>
                    <a:p>
                      <a:pPr marL="0" indent="1778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объектам спорта;</a:t>
                      </a:r>
                    </a:p>
                    <a:p>
                      <a:pPr marL="0" indent="1778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объектам рекреационного назначения;</a:t>
                      </a:r>
                    </a:p>
                    <a:p>
                      <a:pPr marL="0" indent="1778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объектам здравоохранения;</a:t>
                      </a:r>
                    </a:p>
                    <a:p>
                      <a:pPr marL="0" indent="1778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объектам образования и воспитательной работы;</a:t>
                      </a:r>
                    </a:p>
                    <a:p>
                      <a:pPr marL="0" indent="1778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объектам социальной защиты;</a:t>
                      </a:r>
                    </a:p>
                    <a:p>
                      <a:pPr marL="0" indent="1778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объектам коммунального хозяйства;</a:t>
                      </a:r>
                    </a:p>
                    <a:p>
                      <a:pPr marL="0" indent="1778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объектам бытового обслуживания населения.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3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514228" y="1018397"/>
            <a:ext cx="3135788" cy="628712"/>
            <a:chOff x="549987" y="1016317"/>
            <a:chExt cx="3039373" cy="628712"/>
          </a:xfrm>
        </p:grpSpPr>
        <p:sp>
          <p:nvSpPr>
            <p:cNvPr id="18" name="TextBox 17"/>
            <p:cNvSpPr txBox="1"/>
            <p:nvPr/>
          </p:nvSpPr>
          <p:spPr>
            <a:xfrm>
              <a:off x="549987" y="1016317"/>
              <a:ext cx="30393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Ответ ЦИОГВ и ОМУ </a:t>
              </a:r>
              <a:endPara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923502" y="1266680"/>
              <a:ext cx="2556678" cy="378349"/>
              <a:chOff x="6041412" y="543349"/>
              <a:chExt cx="2556678" cy="378349"/>
            </a:xfrm>
          </p:grpSpPr>
          <p:grpSp>
            <p:nvGrpSpPr>
              <p:cNvPr id="20" name="Группа 30"/>
              <p:cNvGrpSpPr/>
              <p:nvPr/>
            </p:nvGrpSpPr>
            <p:grpSpPr>
              <a:xfrm>
                <a:off x="6041412" y="543349"/>
                <a:ext cx="2556678" cy="378349"/>
                <a:chOff x="1764355" y="1620171"/>
                <a:chExt cx="4363255" cy="1011493"/>
              </a:xfrm>
            </p:grpSpPr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flipH="1">
                  <a:off x="1764358" y="1620171"/>
                  <a:ext cx="4363252" cy="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 стрелкой 22"/>
                <p:cNvCxnSpPr/>
                <p:nvPr/>
              </p:nvCxnSpPr>
              <p:spPr>
                <a:xfrm flipH="1">
                  <a:off x="1764355" y="1620171"/>
                  <a:ext cx="3" cy="1011493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8598090" y="543349"/>
                <a:ext cx="0" cy="15268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СХЕМА ПОЛУЧЕНИЯ ЗЕМЕЛЬНОГО УЧАСТКА В АРЕНДУ</a:t>
            </a:r>
            <a:endParaRPr lang="ru-RU" sz="32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748464" y="3861048"/>
            <a:ext cx="0" cy="9361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550763"/>
              </p:ext>
            </p:extLst>
          </p:nvPr>
        </p:nvGraphicFramePr>
        <p:xfrm>
          <a:off x="0" y="1404175"/>
          <a:ext cx="9144001" cy="247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708995"/>
              </p:ext>
            </p:extLst>
          </p:nvPr>
        </p:nvGraphicFramePr>
        <p:xfrm>
          <a:off x="0" y="3765784"/>
          <a:ext cx="9144001" cy="315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273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142984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Московской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151/2004-ОЗ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24.11.2004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300" y="2659409"/>
            <a:ext cx="4067848" cy="19018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Н</a:t>
            </a:r>
            <a:r>
              <a:rPr lang="ru-RU" sz="3200" dirty="0" smtClean="0">
                <a:solidFill>
                  <a:schemeClr val="tx1"/>
                </a:solidFill>
              </a:rPr>
              <a:t>алоговые льготы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Статья 26.15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Статья 26.18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188" y="2684289"/>
            <a:ext cx="4067848" cy="18968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Предоставление земельного участка в аренду без торгов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7553" y="1142984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Московской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27/2015-ОЗ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18.03.2015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ППМО № 757/24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от 3.11.2015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4452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ППМО № 272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/13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от 22.04.2015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784" y="48691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орядок установлен</a:t>
            </a:r>
            <a:endParaRPr lang="ru-RU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300" y="260648"/>
            <a:ext cx="8482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МЕРЫ ПОДДЕРЖКИ</a:t>
            </a:r>
            <a:endParaRPr lang="ru-RU" sz="4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НАЛОГОВЫЕ ЛЬГОТЫ – СТАТЬЯ 26.15</a:t>
            </a:r>
            <a:endParaRPr lang="ru-RU" dirty="0"/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755576" y="1124744"/>
            <a:ext cx="7790214" cy="1603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Условия: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Регистрация юридического лица в Московской области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Реализация проекта в Московской области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Заключение соглашения с Правительством Московской области</a:t>
            </a:r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755576" y="3397466"/>
            <a:ext cx="7790214" cy="305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Необходимые документы: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Инвестиционная декларация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Бизнес-план и финансовая модель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Учредительные документы организации-инициатора проекта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Документы, подтверждающие положительную финансово-экономическую деятельность инициатора</a:t>
            </a:r>
          </a:p>
        </p:txBody>
      </p:sp>
    </p:spTree>
    <p:extLst>
      <p:ext uri="{BB962C8B-B14F-4D97-AF65-F5344CB8AC3E}">
        <p14:creationId xmlns:p14="http://schemas.microsoft.com/office/powerpoint/2010/main" val="20382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СТАТЬЯ 26.15</a:t>
            </a:r>
            <a:br>
              <a:rPr lang="ru-RU" dirty="0" smtClean="0"/>
            </a:br>
            <a:r>
              <a:rPr lang="ru-RU" dirty="0" smtClean="0"/>
              <a:t>ПРИОРИТЕНЫЕ ОТРАСЛИ</a:t>
            </a:r>
            <a:endParaRPr lang="ru-RU" dirty="0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471628"/>
              </p:ext>
            </p:extLst>
          </p:nvPr>
        </p:nvGraphicFramePr>
        <p:xfrm>
          <a:off x="191344" y="1484263"/>
          <a:ext cx="4330280" cy="450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85"/>
                <a:gridCol w="541285"/>
                <a:gridCol w="541285"/>
                <a:gridCol w="541285"/>
                <a:gridCol w="541285"/>
                <a:gridCol w="541285"/>
                <a:gridCol w="541285"/>
                <a:gridCol w="541285"/>
              </a:tblGrid>
              <a:tr h="4500488"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91344" y="1472146"/>
            <a:ext cx="4330278" cy="451260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4052224880"/>
              </p:ext>
            </p:extLst>
          </p:nvPr>
        </p:nvGraphicFramePr>
        <p:xfrm>
          <a:off x="191344" y="1623963"/>
          <a:ext cx="4330278" cy="43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2921000" y="2172295"/>
            <a:ext cx="1600622" cy="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19872" y="4005064"/>
            <a:ext cx="110175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822450" y="5029795"/>
            <a:ext cx="109855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91344" y="5837505"/>
            <a:ext cx="163110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02250" y="1786392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19872" y="3609243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09539" y="4629685"/>
            <a:ext cx="88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6086" y="5405154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1344" y="980728"/>
            <a:ext cx="433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4008" y="171336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500 млн. руб.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 лет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Налог на прибыль: снижение до 15,5% на 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7 лет.</a:t>
            </a:r>
            <a:endParaRPr lang="ru-RU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716016" y="1184662"/>
            <a:ext cx="2725467" cy="508000"/>
            <a:chOff x="843233" y="1625600"/>
            <a:chExt cx="2725467" cy="508000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863600" y="2133600"/>
              <a:ext cx="27051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843233" y="1625600"/>
              <a:ext cx="270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Стратегический</a:t>
              </a:r>
              <a:endPara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736383" y="2780928"/>
            <a:ext cx="2705100" cy="508000"/>
            <a:chOff x="4743450" y="1625600"/>
            <a:chExt cx="2705100" cy="508000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4743450" y="2133600"/>
              <a:ext cx="27051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743450" y="1625600"/>
              <a:ext cx="270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Приоритетный</a:t>
              </a:r>
              <a:endPara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644008" y="3377835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 млн. руб.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u="sng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лет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Налог на прибыль: снижение до 15,5% на 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5 лет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Загнутый угол 48"/>
          <p:cNvSpPr/>
          <p:nvPr/>
        </p:nvSpPr>
        <p:spPr>
          <a:xfrm flipH="1" flipV="1">
            <a:off x="4644008" y="4509120"/>
            <a:ext cx="4408934" cy="1475631"/>
          </a:xfrm>
          <a:prstGeom prst="foldedCorner">
            <a:avLst/>
          </a:prstGeom>
          <a:solidFill>
            <a:srgbClr val="FDF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004048" y="4524786"/>
            <a:ext cx="4116999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следующих отраслей:</a:t>
            </a:r>
            <a:endParaRPr lang="ru-RU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44008" y="4932457"/>
            <a:ext cx="4300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Гостиницы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Офисные центры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822450" y="4005064"/>
            <a:ext cx="110175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63688" y="3609243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СТАТЬЯ 26.15</a:t>
            </a:r>
            <a:br>
              <a:rPr lang="ru-RU" dirty="0" smtClean="0"/>
            </a:br>
            <a:r>
              <a:rPr lang="ru-RU" dirty="0" smtClean="0"/>
              <a:t>ПРИОРИТЕТНЫЕ ОТРАСЛИ</a:t>
            </a: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 flipH="1" flipV="1">
            <a:off x="4644008" y="4509120"/>
            <a:ext cx="4408934" cy="2250832"/>
          </a:xfrm>
          <a:prstGeom prst="foldedCorner">
            <a:avLst/>
          </a:prstGeom>
          <a:solidFill>
            <a:srgbClr val="FDF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57728"/>
              </p:ext>
            </p:extLst>
          </p:nvPr>
        </p:nvGraphicFramePr>
        <p:xfrm>
          <a:off x="191344" y="1484263"/>
          <a:ext cx="4330280" cy="450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85"/>
                <a:gridCol w="541285"/>
                <a:gridCol w="541285"/>
                <a:gridCol w="541285"/>
                <a:gridCol w="541285"/>
                <a:gridCol w="541285"/>
                <a:gridCol w="541285"/>
                <a:gridCol w="541285"/>
              </a:tblGrid>
              <a:tr h="4500488"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1344" y="1472146"/>
            <a:ext cx="4330278" cy="451260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17133231"/>
              </p:ext>
            </p:extLst>
          </p:nvPr>
        </p:nvGraphicFramePr>
        <p:xfrm>
          <a:off x="191344" y="1623963"/>
          <a:ext cx="4330277" cy="43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921000" y="2172295"/>
            <a:ext cx="1600622" cy="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09539" y="3340695"/>
            <a:ext cx="2712083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3900" y="5029795"/>
            <a:ext cx="21971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1344" y="5837505"/>
            <a:ext cx="53255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02250" y="1786392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9733" y="2973595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172" y="4629685"/>
            <a:ext cx="88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305" y="5437395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344" y="980728"/>
            <a:ext cx="433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171336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500 млн. руб.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срок: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 лет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Налог на прибыль: снижение до 15,5% на 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5 лет.</a:t>
            </a:r>
            <a:endParaRPr lang="ru-RU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4524786"/>
            <a:ext cx="4116999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следующих отраслей:</a:t>
            </a:r>
            <a:endParaRPr lang="ru-RU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4925486"/>
            <a:ext cx="43001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Социальные услуги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Физкультурно-оздоровительная сфера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Научные исследования и разработки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Тепловая энергия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Сбор, очистка и распределение воды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Переработка отходов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716016" y="1184662"/>
            <a:ext cx="2725467" cy="508000"/>
            <a:chOff x="843233" y="1625600"/>
            <a:chExt cx="2725467" cy="50800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63600" y="2133600"/>
              <a:ext cx="27051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43233" y="1625600"/>
              <a:ext cx="270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Стратегический</a:t>
              </a:r>
              <a:endPara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736383" y="2780928"/>
            <a:ext cx="2705100" cy="508000"/>
            <a:chOff x="4743450" y="1625600"/>
            <a:chExt cx="2705100" cy="508000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4743450" y="2133600"/>
              <a:ext cx="27051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743450" y="1625600"/>
              <a:ext cx="270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Приоритетный</a:t>
              </a:r>
              <a:endPara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44008" y="3377835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 млн. руб.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срок: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 лет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Налог на прибыль: снижение до 15,5% на 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 года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04248" y="4944070"/>
            <a:ext cx="17454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844036" y="5930696"/>
            <a:ext cx="2192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Сбор сточных вод</a:t>
            </a:r>
          </a:p>
        </p:txBody>
      </p:sp>
    </p:spTree>
    <p:extLst>
      <p:ext uri="{BB962C8B-B14F-4D97-AF65-F5344CB8AC3E}">
        <p14:creationId xmlns:p14="http://schemas.microsoft.com/office/powerpoint/2010/main" val="33213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СТАТЬЯ 26.15</a:t>
            </a:r>
            <a:br>
              <a:rPr lang="ru-RU" dirty="0" smtClean="0"/>
            </a:br>
            <a:r>
              <a:rPr lang="ru-RU" dirty="0" smtClean="0"/>
              <a:t>ОБЩЕЕ ПОЛОЖЕНИЕ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253844"/>
              </p:ext>
            </p:extLst>
          </p:nvPr>
        </p:nvGraphicFramePr>
        <p:xfrm>
          <a:off x="191344" y="1484263"/>
          <a:ext cx="4330280" cy="450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85"/>
                <a:gridCol w="541285"/>
                <a:gridCol w="541285"/>
                <a:gridCol w="541285"/>
                <a:gridCol w="541285"/>
                <a:gridCol w="541285"/>
                <a:gridCol w="541285"/>
                <a:gridCol w="541285"/>
              </a:tblGrid>
              <a:tr h="4500488"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344" y="1472146"/>
            <a:ext cx="4330278" cy="451260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5690097"/>
              </p:ext>
            </p:extLst>
          </p:nvPr>
        </p:nvGraphicFramePr>
        <p:xfrm>
          <a:off x="191344" y="1623963"/>
          <a:ext cx="4330278" cy="43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4736383" y="4437112"/>
            <a:ext cx="2705100" cy="508000"/>
            <a:chOff x="8623300" y="1625600"/>
            <a:chExt cx="2705100" cy="508000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8623300" y="2133600"/>
              <a:ext cx="2705100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623300" y="1625600"/>
              <a:ext cx="21038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Значимый</a:t>
              </a:r>
              <a:endParaRPr lang="ru-RU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736383" y="2780928"/>
            <a:ext cx="2705100" cy="508000"/>
            <a:chOff x="4743450" y="1625600"/>
            <a:chExt cx="2705100" cy="50800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4743450" y="2133600"/>
              <a:ext cx="27051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743450" y="1625600"/>
              <a:ext cx="270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Приоритетный</a:t>
              </a:r>
              <a:endPara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>
            <a:off x="1809539" y="2172295"/>
            <a:ext cx="2712083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09539" y="3340695"/>
            <a:ext cx="2712083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23900" y="4002187"/>
            <a:ext cx="1098550" cy="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23900" y="5029795"/>
            <a:ext cx="21971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1344" y="5837505"/>
            <a:ext cx="53255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44700" y="1802963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9733" y="2973595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5200" y="3602077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7172" y="4629685"/>
            <a:ext cx="88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3305" y="5437395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008" y="502918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200 млн. руб.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 лет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Налог на прибыль: снижение до 15,5% на 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3 лет.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3377835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</a:t>
            </a:r>
            <a:r>
              <a:rPr lang="ru-RU" u="sng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млрд. руб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срок: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 лет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Налог на прибыль: снижение до 15,5% на 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5 лет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1344" y="980728"/>
            <a:ext cx="433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52013" y="6139364"/>
            <a:ext cx="4419987" cy="602003"/>
            <a:chOff x="152013" y="6067353"/>
            <a:chExt cx="4835137" cy="602003"/>
          </a:xfrm>
        </p:grpSpPr>
        <p:sp>
          <p:nvSpPr>
            <p:cNvPr id="31" name="Загнутый угол 30"/>
            <p:cNvSpPr/>
            <p:nvPr/>
          </p:nvSpPr>
          <p:spPr>
            <a:xfrm flipH="1" flipV="1">
              <a:off x="152013" y="6067353"/>
              <a:ext cx="4780025" cy="602003"/>
            </a:xfrm>
            <a:prstGeom prst="foldedCorner">
              <a:avLst/>
            </a:prstGeom>
            <a:solidFill>
              <a:srgbClr val="FDFD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7125" y="6152913"/>
              <a:ext cx="4780025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Для прочих видов деятельности</a:t>
              </a:r>
              <a:endParaRPr lang="ru-RU" sz="20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644008" y="171336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u="sng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млрд. руб.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срок: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 лет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Налог на прибыль: снижение до 15,5% на </a:t>
            </a:r>
            <a:r>
              <a:rPr lang="ru-RU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7 лет.</a:t>
            </a:r>
            <a:endParaRPr lang="ru-RU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4716016" y="1184662"/>
            <a:ext cx="2725467" cy="508000"/>
            <a:chOff x="843233" y="1625600"/>
            <a:chExt cx="2725467" cy="50800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863600" y="2133600"/>
              <a:ext cx="27051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843233" y="1625600"/>
              <a:ext cx="270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Стратегический</a:t>
              </a:r>
              <a:endPara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24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СТАТЬЯ 26.15</a:t>
            </a:r>
            <a:br>
              <a:rPr lang="ru-RU" dirty="0" smtClean="0"/>
            </a:br>
            <a:r>
              <a:rPr lang="ru-RU" dirty="0" smtClean="0"/>
              <a:t>МСП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96827"/>
              </p:ext>
            </p:extLst>
          </p:nvPr>
        </p:nvGraphicFramePr>
        <p:xfrm>
          <a:off x="191344" y="1484263"/>
          <a:ext cx="4330280" cy="450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85"/>
                <a:gridCol w="541285"/>
                <a:gridCol w="541285"/>
                <a:gridCol w="541285"/>
                <a:gridCol w="541285"/>
                <a:gridCol w="541285"/>
                <a:gridCol w="541285"/>
                <a:gridCol w="541285"/>
              </a:tblGrid>
              <a:tr h="4500488"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344" y="1472146"/>
            <a:ext cx="4330278" cy="451260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25094900"/>
              </p:ext>
            </p:extLst>
          </p:nvPr>
        </p:nvGraphicFramePr>
        <p:xfrm>
          <a:off x="191344" y="1623963"/>
          <a:ext cx="4330278" cy="43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921000" y="2172295"/>
            <a:ext cx="1600622" cy="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37146" y="5029795"/>
            <a:ext cx="1085304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1344" y="5837505"/>
            <a:ext cx="545802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02250" y="1786392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629685"/>
            <a:ext cx="88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022" y="5405154"/>
            <a:ext cx="68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344" y="980728"/>
            <a:ext cx="433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1706032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Инвестиции: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 </a:t>
            </a:r>
            <a:r>
              <a:rPr lang="ru-RU" sz="2400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 </a:t>
            </a:r>
            <a:r>
              <a:rPr lang="ru-RU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млн. руб.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 </a:t>
            </a:r>
            <a:r>
              <a:rPr lang="ru-RU" sz="2400" u="sng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ru-RU" sz="2400" u="sng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лет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Налог на прибыль: снижение до 15,5%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на </a:t>
            </a:r>
            <a:r>
              <a:rPr lang="ru-RU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5 лет.</a:t>
            </a:r>
            <a:endParaRPr lang="ru-RU" sz="2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716015" y="1177332"/>
            <a:ext cx="4228105" cy="508000"/>
            <a:chOff x="843233" y="1625600"/>
            <a:chExt cx="2725467" cy="508000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863600" y="2133600"/>
              <a:ext cx="27051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43233" y="1625600"/>
              <a:ext cx="270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КРИТЕРИИ</a:t>
              </a:r>
              <a:endPara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Загнутый угол 17"/>
          <p:cNvSpPr/>
          <p:nvPr/>
        </p:nvSpPr>
        <p:spPr>
          <a:xfrm flipH="1" flipV="1">
            <a:off x="4644008" y="4509120"/>
            <a:ext cx="4408934" cy="1475631"/>
          </a:xfrm>
          <a:prstGeom prst="foldedCorner">
            <a:avLst/>
          </a:prstGeom>
          <a:solidFill>
            <a:srgbClr val="FDFD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16016" y="4653136"/>
            <a:ext cx="433692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субъектов  малого и среднего предпринимательства.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822450" y="3352703"/>
            <a:ext cx="110175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63688" y="2956882"/>
            <a:ext cx="76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1,5%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НАЛОГОВЫЕ ЛЬГОТЫ – СТАТЬЯ </a:t>
            </a:r>
            <a:r>
              <a:rPr lang="ru-RU" dirty="0" smtClean="0"/>
              <a:t>26.18</a:t>
            </a:r>
            <a:endParaRPr lang="ru-RU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755576" y="1124744"/>
            <a:ext cx="7790214" cy="160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Условия: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Регистрация юридического лица в Московской области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Стоимость объекта не менее 50 млн. рублей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Объект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введён в эксплуатацию после 01.01.2015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755576" y="3397466"/>
            <a:ext cx="7790214" cy="305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Необходимые документы: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Форма 26.18а</a:t>
            </a:r>
            <a:endParaRPr lang="ru-RU" sz="20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4333166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(Заполненная и согласованная в Министерстве Экономики МО)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450462" y="4797152"/>
            <a:ext cx="3658042" cy="1695043"/>
            <a:chOff x="4650683" y="4869160"/>
            <a:chExt cx="3658042" cy="169504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650683" y="4869160"/>
              <a:ext cx="365804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u="sng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ФОРМА 26.18а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Утверждена распоряжением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Министерства </a:t>
              </a:r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Финансов МО </a:t>
              </a:r>
              <a:r>
                <a:rPr lang="ru-RU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и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Министерством </a:t>
              </a:r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Экономики </a:t>
              </a:r>
              <a:r>
                <a:rPr lang="ru-RU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МО</a:t>
              </a:r>
              <a:endParaRPr lang="ru-RU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810048" y="6194871"/>
              <a:ext cx="33393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от 31.08.2015 № 23 </a:t>
              </a:r>
              <a:r>
                <a:rPr lang="ru-RU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РВ-64/21-М</a:t>
              </a:r>
              <a:endParaRPr lang="ru-RU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810048" y="5157192"/>
              <a:ext cx="3339312" cy="1407011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55576" y="4957066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Направляется после принятия объекта к бухгалтерскому учёту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СТАТЬЯ 26.18</a:t>
            </a:r>
            <a:br>
              <a:rPr lang="ru-RU" dirty="0" smtClean="0"/>
            </a:br>
            <a:r>
              <a:rPr lang="ru-RU" dirty="0" smtClean="0"/>
              <a:t>ОБЩЕЕ ПОЛОЖЕНИЕ</a:t>
            </a:r>
            <a:endParaRPr lang="ru-RU" dirty="0"/>
          </a:p>
        </p:txBody>
      </p:sp>
      <p:sp>
        <p:nvSpPr>
          <p:cNvPr id="19" name="모서리가 둥근 직사각형 9"/>
          <p:cNvSpPr/>
          <p:nvPr/>
        </p:nvSpPr>
        <p:spPr>
          <a:xfrm>
            <a:off x="3351785" y="1268760"/>
            <a:ext cx="2418591" cy="108012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6194" y="1268760"/>
            <a:ext cx="2915816" cy="4009247"/>
            <a:chOff x="539552" y="1435977"/>
            <a:chExt cx="2915816" cy="400924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39552" y="1435977"/>
              <a:ext cx="2915816" cy="4009247"/>
              <a:chOff x="1817370" y="2852935"/>
              <a:chExt cx="2418591" cy="3325563"/>
            </a:xfrm>
          </p:grpSpPr>
          <p:sp>
            <p:nvSpPr>
              <p:cNvPr id="23" name="모서리가 둥근 직사각형 4"/>
              <p:cNvSpPr/>
              <p:nvPr/>
            </p:nvSpPr>
            <p:spPr>
              <a:xfrm>
                <a:off x="1817370" y="2852935"/>
                <a:ext cx="2418591" cy="3325563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타원 8"/>
              <p:cNvSpPr/>
              <p:nvPr/>
            </p:nvSpPr>
            <p:spPr>
              <a:xfrm>
                <a:off x="2044113" y="2987950"/>
                <a:ext cx="1965105" cy="1965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5" name="Picture 2" descr="C:\Users\DembitskiyMN\Desktop\money_PNG3544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40623" y="3184460"/>
                <a:ext cx="1572084" cy="1572084"/>
              </a:xfrm>
              <a:prstGeom prst="rect">
                <a:avLst/>
              </a:prstGeom>
              <a:noFill/>
            </p:spPr>
          </p:pic>
        </p:grp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88165" y="3977769"/>
              <a:ext cx="2418591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ru-RU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15,5% - НАЛОГ НА ПРИБЫЛЬ</a:t>
              </a:r>
            </a:p>
            <a:p>
              <a:pPr algn="ctr">
                <a:defRPr/>
              </a:pPr>
              <a:endParaRPr kumimoji="0"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altLang="ko-KR" sz="20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НА СРОК </a:t>
              </a:r>
              <a:r>
                <a:rPr lang="ru-RU" altLang="ko-KR" sz="20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4 ГОДА</a:t>
              </a:r>
              <a:endParaRPr kumimoji="0" lang="en-US" altLang="ko-KR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660980" y="1454877"/>
            <a:ext cx="18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ИНВЕСТИЦИИ </a:t>
            </a: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от 50 </a:t>
            </a:r>
            <a:r>
              <a:rPr lang="ru-RU" altLang="ko-K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млн.руб</a:t>
            </a: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.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5940152" y="1268760"/>
            <a:ext cx="2915816" cy="4009247"/>
            <a:chOff x="6228184" y="1449172"/>
            <a:chExt cx="2915816" cy="4009247"/>
          </a:xfrm>
          <a:effectLst/>
        </p:grpSpPr>
        <p:grpSp>
          <p:nvGrpSpPr>
            <p:cNvPr id="28" name="Группа 27"/>
            <p:cNvGrpSpPr/>
            <p:nvPr/>
          </p:nvGrpSpPr>
          <p:grpSpPr>
            <a:xfrm>
              <a:off x="6228184" y="1449172"/>
              <a:ext cx="2915816" cy="4009247"/>
              <a:chOff x="6257864" y="2852935"/>
              <a:chExt cx="2418591" cy="3325563"/>
            </a:xfrm>
          </p:grpSpPr>
          <p:sp>
            <p:nvSpPr>
              <p:cNvPr id="30" name="모서리가 둥근 직사각형 11"/>
              <p:cNvSpPr/>
              <p:nvPr/>
            </p:nvSpPr>
            <p:spPr>
              <a:xfrm>
                <a:off x="6257864" y="2852935"/>
                <a:ext cx="2418591" cy="3325563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타원 12"/>
              <p:cNvSpPr/>
              <p:nvPr/>
            </p:nvSpPr>
            <p:spPr>
              <a:xfrm>
                <a:off x="6484607" y="2987950"/>
                <a:ext cx="1965105" cy="19651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2" name="Picture 4" descr="C:\Users\DembitskiyMN\Desktop\home_dow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60188" y="3299785"/>
                <a:ext cx="1813943" cy="1341435"/>
              </a:xfrm>
              <a:prstGeom prst="rect">
                <a:avLst/>
              </a:prstGeom>
              <a:noFill/>
            </p:spPr>
          </p:pic>
        </p:grp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6496881" y="3977769"/>
              <a:ext cx="2378422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ko-K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ОСВОБОЖДЕНИЕ ОТ НАЛОГА НА ИМУЩЕСТВО</a:t>
              </a:r>
            </a:p>
            <a:p>
              <a:pPr algn="ctr">
                <a:defRPr/>
              </a:pPr>
              <a:r>
                <a:rPr lang="ru-RU" altLang="ko-KR" sz="2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맑은 고딕" pitchFamily="50" charset="-127"/>
                  <a:cs typeface="Arial" pitchFamily="34" charset="0"/>
                </a:rPr>
                <a:t>НА СРОК 4 ГОДА</a:t>
              </a:r>
              <a:endParaRPr lang="en-US" altLang="ko-KR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2275080" y="54452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  <a:cs typeface="Arial" pitchFamily="34" charset="0"/>
              </a:rPr>
              <a:t>Действие данной статьи не распространяется на объекты оптовой, розничной торговли и жилищного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41807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957</Words>
  <Application>Microsoft Office PowerPoint</Application>
  <PresentationFormat>Экран (4:3)</PresentationFormat>
  <Paragraphs>222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НАЛОГОВЫЕ ЛЬГОТЫ – СТАТЬЯ 26.15</vt:lpstr>
      <vt:lpstr>СТАТЬЯ 26.15 ПРИОРИТЕНЫЕ ОТРАСЛИ</vt:lpstr>
      <vt:lpstr>СТАТЬЯ 26.15 ПРИОРИТЕТНЫЕ ОТРАСЛИ</vt:lpstr>
      <vt:lpstr>СТАТЬЯ 26.15 ОБЩЕЕ ПОЛОЖЕНИЕ</vt:lpstr>
      <vt:lpstr>СТАТЬЯ 26.15 МСП</vt:lpstr>
      <vt:lpstr>НАЛОГОВЫЕ ЛЬГОТЫ – СТАТЬЯ 26.18</vt:lpstr>
      <vt:lpstr>СТАТЬЯ 26.18 ОБЩЕЕ ПОЛОЖЕНИЕ</vt:lpstr>
      <vt:lpstr>ПРЕДОСТАВЛЕНИЕ ЗЕМЕЛЬНОГО УЧАСТКА</vt:lpstr>
      <vt:lpstr>КРИТЕРИИ</vt:lpstr>
      <vt:lpstr>СХЕМА ПОЛУЧЕНИЯ ЗЕМЕЛЬНОГО УЧАСТКА В АРЕНДУ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Дембицкий Михаил Николаевич</dc:creator>
  <cp:lastModifiedBy>Демин Игорь Михайлович</cp:lastModifiedBy>
  <cp:revision>115</cp:revision>
  <cp:lastPrinted>2016-02-17T14:39:19Z</cp:lastPrinted>
  <dcterms:created xsi:type="dcterms:W3CDTF">2016-02-08T14:48:51Z</dcterms:created>
  <dcterms:modified xsi:type="dcterms:W3CDTF">2016-02-18T16:45:02Z</dcterms:modified>
</cp:coreProperties>
</file>